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1" r:id="rId5"/>
    <p:sldMasterId id="2147483657" r:id="rId6"/>
  </p:sldMasterIdLst>
  <p:notesMasterIdLst>
    <p:notesMasterId r:id="rId40"/>
  </p:notesMasterIdLst>
  <p:handoutMasterIdLst>
    <p:handoutMasterId r:id="rId41"/>
  </p:handoutMasterIdLst>
  <p:sldIdLst>
    <p:sldId id="256" r:id="rId7"/>
    <p:sldId id="480" r:id="rId8"/>
    <p:sldId id="481" r:id="rId9"/>
    <p:sldId id="482" r:id="rId10"/>
    <p:sldId id="323" r:id="rId11"/>
    <p:sldId id="445" r:id="rId12"/>
    <p:sldId id="458" r:id="rId13"/>
    <p:sldId id="447" r:id="rId14"/>
    <p:sldId id="448" r:id="rId15"/>
    <p:sldId id="449" r:id="rId16"/>
    <p:sldId id="451" r:id="rId17"/>
    <p:sldId id="452" r:id="rId18"/>
    <p:sldId id="455" r:id="rId19"/>
    <p:sldId id="456" r:id="rId20"/>
    <p:sldId id="483" r:id="rId21"/>
    <p:sldId id="454" r:id="rId22"/>
    <p:sldId id="296" r:id="rId23"/>
    <p:sldId id="298" r:id="rId24"/>
    <p:sldId id="457" r:id="rId25"/>
    <p:sldId id="478" r:id="rId26"/>
    <p:sldId id="475" r:id="rId27"/>
    <p:sldId id="476" r:id="rId28"/>
    <p:sldId id="470" r:id="rId29"/>
    <p:sldId id="321" r:id="rId30"/>
    <p:sldId id="322" r:id="rId31"/>
    <p:sldId id="474" r:id="rId32"/>
    <p:sldId id="477" r:id="rId33"/>
    <p:sldId id="484" r:id="rId34"/>
    <p:sldId id="466" r:id="rId35"/>
    <p:sldId id="467" r:id="rId36"/>
    <p:sldId id="468" r:id="rId37"/>
    <p:sldId id="479" r:id="rId38"/>
    <p:sldId id="469"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15C"/>
    <a:srgbClr val="000000"/>
    <a:srgbClr val="7AC19C"/>
    <a:srgbClr val="AA334D"/>
    <a:srgbClr val="F25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1339DC-4702-4856-B315-773150946BB6}" v="13" dt="2025-11-12T19:50:35.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4" autoAdjust="0"/>
    <p:restoredTop sz="79661" autoAdjust="0"/>
  </p:normalViewPr>
  <p:slideViewPr>
    <p:cSldViewPr snapToGrid="0">
      <p:cViewPr varScale="1">
        <p:scale>
          <a:sx n="65" d="100"/>
          <a:sy n="65" d="100"/>
        </p:scale>
        <p:origin x="117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33D3F1-75C4-4BD9-BDF8-D70ECB59C1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A915C574-3A84-5714-0DB0-3A11BCB1DD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ED9BDF-B7A0-C647-83E1-E6416990034D}" type="datetimeFigureOut">
              <a:rPr lang="en-NL" smtClean="0"/>
              <a:t>11/18/2025</a:t>
            </a:fld>
            <a:endParaRPr lang="en-NL"/>
          </a:p>
        </p:txBody>
      </p:sp>
      <p:sp>
        <p:nvSpPr>
          <p:cNvPr id="4" name="Footer Placeholder 3">
            <a:extLst>
              <a:ext uri="{FF2B5EF4-FFF2-40B4-BE49-F238E27FC236}">
                <a16:creationId xmlns:a16="http://schemas.microsoft.com/office/drawing/2014/main" id="{BC9F8A5C-43F0-7349-6A0E-650E5CAC8A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6E0C7176-0CCD-0706-3FF8-98E7400EC7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0825F4-198A-3042-A7EB-40F6176BB200}" type="slidenum">
              <a:rPr lang="en-NL" smtClean="0"/>
              <a:t>‹nr.›</a:t>
            </a:fld>
            <a:endParaRPr lang="en-NL"/>
          </a:p>
        </p:txBody>
      </p:sp>
    </p:spTree>
    <p:extLst>
      <p:ext uri="{BB962C8B-B14F-4D97-AF65-F5344CB8AC3E}">
        <p14:creationId xmlns:p14="http://schemas.microsoft.com/office/powerpoint/2010/main" val="16504483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M Sans 14pt" pitchFamily="2" charset="77"/>
              </a:defRPr>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M Sans 14pt" pitchFamily="2" charset="77"/>
              </a:defRPr>
            </a:lvl1pPr>
          </a:lstStyle>
          <a:p>
            <a:fld id="{4B145222-DE01-4249-B0A6-7B98D7EFAC25}" type="datetimeFigureOut">
              <a:rPr lang="nl-NL" smtClean="0"/>
              <a:pPr/>
              <a:t>18-11-2025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M Sans 14pt" pitchFamily="2" charset="77"/>
              </a:defRPr>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M Sans 14pt" pitchFamily="2" charset="77"/>
              </a:defRPr>
            </a:lvl1pPr>
          </a:lstStyle>
          <a:p>
            <a:fld id="{B4187BEF-8D6D-3F4A-AE00-2837C92B8B12}" type="slidenum">
              <a:rPr lang="nl-NL" smtClean="0"/>
              <a:pPr/>
              <a:t>‹nr.›</a:t>
            </a:fld>
            <a:endParaRPr lang="nl-NL"/>
          </a:p>
        </p:txBody>
      </p:sp>
    </p:spTree>
    <p:extLst>
      <p:ext uri="{BB962C8B-B14F-4D97-AF65-F5344CB8AC3E}">
        <p14:creationId xmlns:p14="http://schemas.microsoft.com/office/powerpoint/2010/main" val="8502486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DM Sans 14pt" pitchFamily="2" charset="77"/>
        <a:ea typeface="+mn-ea"/>
        <a:cs typeface="+mn-cs"/>
      </a:defRPr>
    </a:lvl1pPr>
    <a:lvl2pPr marL="457200" algn="l" defTabSz="914400" rtl="0" eaLnBrk="1" latinLnBrk="0" hangingPunct="1">
      <a:defRPr sz="1200" b="0" i="0" kern="1200">
        <a:solidFill>
          <a:schemeClr val="tx1"/>
        </a:solidFill>
        <a:latin typeface="DM Sans 14pt" pitchFamily="2" charset="77"/>
        <a:ea typeface="+mn-ea"/>
        <a:cs typeface="+mn-cs"/>
      </a:defRPr>
    </a:lvl2pPr>
    <a:lvl3pPr marL="914400" algn="l" defTabSz="914400" rtl="0" eaLnBrk="1" latinLnBrk="0" hangingPunct="1">
      <a:defRPr sz="1200" b="0" i="0" kern="1200">
        <a:solidFill>
          <a:schemeClr val="tx1"/>
        </a:solidFill>
        <a:latin typeface="DM Sans 14pt" pitchFamily="2" charset="77"/>
        <a:ea typeface="+mn-ea"/>
        <a:cs typeface="+mn-cs"/>
      </a:defRPr>
    </a:lvl3pPr>
    <a:lvl4pPr marL="1371600" algn="l" defTabSz="914400" rtl="0" eaLnBrk="1" latinLnBrk="0" hangingPunct="1">
      <a:defRPr sz="1200" b="0" i="0" kern="1200">
        <a:solidFill>
          <a:schemeClr val="tx1"/>
        </a:solidFill>
        <a:latin typeface="DM Sans 14pt" pitchFamily="2" charset="77"/>
        <a:ea typeface="+mn-ea"/>
        <a:cs typeface="+mn-cs"/>
      </a:defRPr>
    </a:lvl4pPr>
    <a:lvl5pPr marL="1828800" algn="l" defTabSz="914400" rtl="0" eaLnBrk="1" latinLnBrk="0" hangingPunct="1">
      <a:defRPr sz="1200" b="0" i="0" kern="1200">
        <a:solidFill>
          <a:schemeClr val="tx1"/>
        </a:solidFill>
        <a:latin typeface="DM Sans 14p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voor de workshopgever:</a:t>
            </a:r>
          </a:p>
          <a:p>
            <a:endParaRPr lang="nl-NL" dirty="0"/>
          </a:p>
          <a:p>
            <a:r>
              <a:rPr lang="nl-NL" dirty="0"/>
              <a:t>Het gaat erom dat leerlingen meer gaan vertrouwen in het proces. </a:t>
            </a:r>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5</a:t>
            </a:fld>
            <a:endParaRPr lang="nl-NL"/>
          </a:p>
        </p:txBody>
      </p:sp>
    </p:spTree>
    <p:extLst>
      <p:ext uri="{BB962C8B-B14F-4D97-AF65-F5344CB8AC3E}">
        <p14:creationId xmlns:p14="http://schemas.microsoft.com/office/powerpoint/2010/main" val="1761157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"“Passion is developed, not discovered overnight. It starts often with a spark of interest and grows through exploration, practice and practice.” </a:t>
            </a:r>
          </a:p>
          <a:p>
            <a:endParaRPr lang="nl-NL" dirty="0"/>
          </a:p>
          <a:p>
            <a:r>
              <a:rPr lang="nl-NL" dirty="0"/>
              <a:t>Passie begint klein, groeit in verloop van tijd.</a:t>
            </a:r>
          </a:p>
          <a:p>
            <a:r>
              <a:rPr lang="nl-NL" dirty="0"/>
              <a:t>In mindere mate door reflectie op zichzelf. Uiteindelijk gaat het om de interacties met de buitenwereld, waardoor passie kan ontstaan.</a:t>
            </a:r>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17</a:t>
            </a:fld>
            <a:endParaRPr lang="nl-NL"/>
          </a:p>
        </p:txBody>
      </p:sp>
    </p:spTree>
    <p:extLst>
      <p:ext uri="{BB962C8B-B14F-4D97-AF65-F5344CB8AC3E}">
        <p14:creationId xmlns:p14="http://schemas.microsoft.com/office/powerpoint/2010/main" val="2157999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0" dirty="0">
                <a:solidFill>
                  <a:srgbClr val="01416E"/>
                </a:solidFill>
                <a:latin typeface="Open Sans" panose="020B0606030504020204" pitchFamily="34" charset="0"/>
                <a:ea typeface="Times New Roman" panose="02020603050405020304" pitchFamily="18" charset="0"/>
              </a:rPr>
              <a:t>“</a:t>
            </a:r>
            <a:r>
              <a:rPr lang="nl-NL" sz="1200" i="1" kern="0" dirty="0" err="1">
                <a:solidFill>
                  <a:srgbClr val="01416E"/>
                </a:solidFill>
                <a:latin typeface="Open Sans" panose="020B0606030504020204" pitchFamily="34" charset="0"/>
                <a:ea typeface="Times New Roman" panose="02020603050405020304" pitchFamily="18" charset="0"/>
              </a:rPr>
              <a:t>Involves</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loving</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what</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you</a:t>
            </a:r>
            <a:r>
              <a:rPr lang="nl-NL" sz="1200" i="1" kern="0" dirty="0">
                <a:solidFill>
                  <a:srgbClr val="01416E"/>
                </a:solidFill>
                <a:latin typeface="Open Sans" panose="020B0606030504020204" pitchFamily="34" charset="0"/>
                <a:ea typeface="Times New Roman" panose="02020603050405020304" pitchFamily="18" charset="0"/>
              </a:rPr>
              <a:t> do, </a:t>
            </a:r>
            <a:r>
              <a:rPr lang="nl-NL" sz="1200" i="1" kern="0" dirty="0" err="1">
                <a:solidFill>
                  <a:srgbClr val="01416E"/>
                </a:solidFill>
                <a:latin typeface="Open Sans" panose="020B0606030504020204" pitchFamily="34" charset="0"/>
                <a:ea typeface="Times New Roman" panose="02020603050405020304" pitchFamily="18" charset="0"/>
              </a:rPr>
              <a:t>it</a:t>
            </a:r>
            <a:r>
              <a:rPr lang="nl-NL" sz="1200" i="1" kern="0" dirty="0">
                <a:solidFill>
                  <a:srgbClr val="01416E"/>
                </a:solidFill>
                <a:latin typeface="Open Sans" panose="020B0606030504020204" pitchFamily="34" charset="0"/>
                <a:ea typeface="Times New Roman" panose="02020603050405020304" pitchFamily="18" charset="0"/>
              </a:rPr>
              <a:t> is </a:t>
            </a:r>
            <a:r>
              <a:rPr lang="nl-NL" sz="1200" i="1" kern="0" dirty="0" err="1">
                <a:solidFill>
                  <a:srgbClr val="01416E"/>
                </a:solidFill>
                <a:latin typeface="Open Sans" panose="020B0606030504020204" pitchFamily="34" charset="0"/>
                <a:ea typeface="Times New Roman" panose="02020603050405020304" pitchFamily="18" charset="0"/>
              </a:rPr>
              <a:t>about</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being</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intrinsically</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motivated</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doing</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something</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because</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you</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find</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it</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meaningful</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and</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enjoyable</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not</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just</a:t>
            </a:r>
            <a:r>
              <a:rPr lang="nl-NL" sz="1200" i="1" kern="0" dirty="0">
                <a:solidFill>
                  <a:srgbClr val="01416E"/>
                </a:solidFill>
                <a:latin typeface="Open Sans" panose="020B0606030504020204" pitchFamily="34" charset="0"/>
                <a:ea typeface="Times New Roman" panose="02020603050405020304" pitchFamily="18" charset="0"/>
              </a:rPr>
              <a:t> of </a:t>
            </a:r>
            <a:r>
              <a:rPr lang="nl-NL" sz="1200" i="1" kern="0" dirty="0" err="1">
                <a:solidFill>
                  <a:srgbClr val="01416E"/>
                </a:solidFill>
                <a:latin typeface="Open Sans" panose="020B0606030504020204" pitchFamily="34" charset="0"/>
                <a:ea typeface="Times New Roman" panose="02020603050405020304" pitchFamily="18" charset="0"/>
              </a:rPr>
              <a:t>external</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rewards</a:t>
            </a:r>
            <a:r>
              <a:rPr lang="nl-NL" sz="1200" i="1" kern="0" dirty="0">
                <a:solidFill>
                  <a:srgbClr val="01416E"/>
                </a:solidFill>
                <a:latin typeface="Open Sans" panose="020B0606030504020204" pitchFamily="34"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1" kern="0" dirty="0">
              <a:solidFill>
                <a:srgbClr val="01416E"/>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kern="0" dirty="0">
                <a:solidFill>
                  <a:srgbClr val="01416E"/>
                </a:solidFill>
                <a:latin typeface="Open Sans" panose="020B0606030504020204" pitchFamily="34" charset="0"/>
              </a:rPr>
              <a:t>Begrip: externe beloning uitleggen.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kern="0" dirty="0">
              <a:solidFill>
                <a:srgbClr val="01416E"/>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kern="0" dirty="0">
                <a:solidFill>
                  <a:srgbClr val="01416E"/>
                </a:solidFill>
                <a:latin typeface="Open Sans" panose="020B0606030504020204" pitchFamily="34" charset="0"/>
              </a:rPr>
              <a:t>Dus: wat wil je doen zónder dat je er geld of een cijfer voor krijgt?</a:t>
            </a:r>
            <a:endParaRPr lang="en-US" sz="1200" i="0" dirty="0">
              <a:solidFill>
                <a:srgbClr val="01416E"/>
              </a:solidFill>
              <a:latin typeface="DM Sans" pitchFamily="2" charset="0"/>
            </a:endParaRPr>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18</a:t>
            </a:fld>
            <a:endParaRPr lang="nl-NL"/>
          </a:p>
        </p:txBody>
      </p:sp>
    </p:spTree>
    <p:extLst>
      <p:ext uri="{BB962C8B-B14F-4D97-AF65-F5344CB8AC3E}">
        <p14:creationId xmlns:p14="http://schemas.microsoft.com/office/powerpoint/2010/main" val="114556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Doorzettingsvermogen is belangrijker dan passie. </a:t>
            </a:r>
            <a:endParaRPr lang="nl-NL" sz="1200" i="1" kern="0" dirty="0">
              <a:solidFill>
                <a:srgbClr val="01416E"/>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1" kern="0" dirty="0">
              <a:solidFill>
                <a:srgbClr val="01416E"/>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0" dirty="0">
                <a:solidFill>
                  <a:srgbClr val="01416E"/>
                </a:solidFill>
                <a:latin typeface="Open Sans" panose="020B0606030504020204" pitchFamily="34" charset="0"/>
              </a:rPr>
              <a:t>“The </a:t>
            </a:r>
            <a:r>
              <a:rPr lang="nl-NL" sz="1200" i="1" kern="0" dirty="0" err="1">
                <a:solidFill>
                  <a:srgbClr val="01416E"/>
                </a:solidFill>
                <a:latin typeface="Open Sans" panose="020B0606030504020204" pitchFamily="34" charset="0"/>
              </a:rPr>
              <a:t>ability</a:t>
            </a:r>
            <a:r>
              <a:rPr lang="nl-NL" sz="1200" i="1" kern="0" dirty="0">
                <a:solidFill>
                  <a:srgbClr val="01416E"/>
                </a:solidFill>
                <a:latin typeface="Open Sans" panose="020B0606030504020204" pitchFamily="34" charset="0"/>
              </a:rPr>
              <a:t> </a:t>
            </a:r>
            <a:r>
              <a:rPr lang="nl-NL" sz="1200" i="1" kern="0" dirty="0" err="1">
                <a:solidFill>
                  <a:srgbClr val="01416E"/>
                </a:solidFill>
                <a:latin typeface="Open Sans" panose="020B0606030504020204" pitchFamily="34" charset="0"/>
              </a:rPr>
              <a:t>to</a:t>
            </a:r>
            <a:r>
              <a:rPr lang="nl-NL" sz="1200" i="1" kern="0" dirty="0">
                <a:solidFill>
                  <a:srgbClr val="01416E"/>
                </a:solidFill>
                <a:latin typeface="Open Sans" panose="020B0606030504020204" pitchFamily="34" charset="0"/>
              </a:rPr>
              <a:t> stick </a:t>
            </a:r>
            <a:r>
              <a:rPr lang="nl-NL" sz="1200" i="1" kern="0" dirty="0" err="1">
                <a:solidFill>
                  <a:srgbClr val="01416E"/>
                </a:solidFill>
                <a:latin typeface="Open Sans" panose="020B0606030504020204" pitchFamily="34" charset="0"/>
              </a:rPr>
              <a:t>with</a:t>
            </a:r>
            <a:r>
              <a:rPr lang="nl-NL" sz="1200" i="1" kern="0" dirty="0">
                <a:solidFill>
                  <a:srgbClr val="01416E"/>
                </a:solidFill>
                <a:latin typeface="Open Sans" panose="020B0606030504020204" pitchFamily="34" charset="0"/>
              </a:rPr>
              <a:t> </a:t>
            </a:r>
            <a:r>
              <a:rPr lang="nl-NL" sz="1200" b="1" i="1" kern="0" dirty="0">
                <a:solidFill>
                  <a:srgbClr val="01416E"/>
                </a:solidFill>
                <a:latin typeface="Open Sans" panose="020B0606030504020204" pitchFamily="34" charset="0"/>
              </a:rPr>
              <a:t>longterm</a:t>
            </a:r>
            <a:r>
              <a:rPr lang="nl-NL" sz="1200" i="1" kern="0" dirty="0">
                <a:solidFill>
                  <a:srgbClr val="01416E"/>
                </a:solidFill>
                <a:latin typeface="Open Sans" panose="020B0606030504020204" pitchFamily="34" charset="0"/>
              </a:rPr>
              <a:t> goals, </a:t>
            </a:r>
            <a:r>
              <a:rPr lang="nl-NL" sz="1200" i="1" kern="0" dirty="0" err="1">
                <a:solidFill>
                  <a:srgbClr val="01416E"/>
                </a:solidFill>
                <a:latin typeface="Open Sans" panose="020B0606030504020204" pitchFamily="34" charset="0"/>
              </a:rPr>
              <a:t>while</a:t>
            </a:r>
            <a:r>
              <a:rPr lang="nl-NL" sz="1200" i="1" kern="0" dirty="0">
                <a:solidFill>
                  <a:srgbClr val="01416E"/>
                </a:solidFill>
                <a:latin typeface="Open Sans" panose="020B0606030504020204" pitchFamily="34" charset="0"/>
              </a:rPr>
              <a:t> commitment </a:t>
            </a:r>
            <a:r>
              <a:rPr lang="nl-NL" sz="1200" i="1" kern="0" dirty="0" err="1">
                <a:solidFill>
                  <a:srgbClr val="01416E"/>
                </a:solidFill>
                <a:latin typeface="Open Sans" panose="020B0606030504020204" pitchFamily="34" charset="0"/>
              </a:rPr>
              <a:t>deepens</a:t>
            </a:r>
            <a:r>
              <a:rPr lang="nl-NL" sz="1200" i="1" kern="0" dirty="0">
                <a:solidFill>
                  <a:srgbClr val="01416E"/>
                </a:solidFill>
                <a:latin typeface="Open Sans" panose="020B0606030504020204" pitchFamily="34" charset="0"/>
              </a:rPr>
              <a:t> over time.”</a:t>
            </a:r>
            <a:endParaRPr lang="en-US" sz="1600" i="1" dirty="0">
              <a:solidFill>
                <a:srgbClr val="01416E"/>
              </a:solidFill>
              <a:latin typeface="DM Sans" pitchFamily="2" charset="0"/>
            </a:endParaRPr>
          </a:p>
          <a:p>
            <a:endParaRPr lang="nl-NL" dirty="0"/>
          </a:p>
          <a:p>
            <a:r>
              <a:rPr lang="nl-NL" dirty="0"/>
              <a:t>Probleem: deel jongeren heeft (nog) geen </a:t>
            </a:r>
            <a:r>
              <a:rPr lang="nl-NL" dirty="0" err="1"/>
              <a:t>langetermijn</a:t>
            </a:r>
            <a:r>
              <a:rPr lang="nl-NL" dirty="0"/>
              <a:t> ontwikkeling.</a:t>
            </a:r>
          </a:p>
          <a:p>
            <a:pPr marL="228600" indent="-228600">
              <a:buAutoNum type="arabicParenR"/>
            </a:pPr>
            <a:r>
              <a:rPr lang="nl-NL" dirty="0"/>
              <a:t>Toch aan de slag gaan. Vertrouwen dat passie ontwikkelt.</a:t>
            </a:r>
          </a:p>
          <a:p>
            <a:pPr marL="228600" indent="-228600">
              <a:buAutoNum type="arabicParenR"/>
            </a:pPr>
            <a:r>
              <a:rPr lang="nl-NL" dirty="0" err="1"/>
              <a:t>Arbeidsmarktpotentioneel</a:t>
            </a:r>
            <a:r>
              <a:rPr lang="nl-NL" dirty="0"/>
              <a:t>: werkgevers zoeken doorgaans medewerkers die opleidingen afmaken. Mensen die opleidingen afmaken zijn op de lange termijn (meestal) ook gelukkiger.</a:t>
            </a:r>
          </a:p>
          <a:p>
            <a:pPr marL="228600" indent="-228600">
              <a:buAutoNum type="arabicParenR"/>
            </a:pPr>
            <a:r>
              <a:rPr lang="nl-NL" dirty="0"/>
              <a:t>Concentreren op ontwikkeling van </a:t>
            </a:r>
            <a:r>
              <a:rPr lang="nl-NL" dirty="0" err="1"/>
              <a:t>mindset</a:t>
            </a:r>
            <a:r>
              <a:rPr lang="nl-NL" dirty="0"/>
              <a:t>.</a:t>
            </a:r>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19</a:t>
            </a:fld>
            <a:endParaRPr lang="nl-NL"/>
          </a:p>
        </p:txBody>
      </p:sp>
    </p:spTree>
    <p:extLst>
      <p:ext uri="{BB962C8B-B14F-4D97-AF65-F5344CB8AC3E}">
        <p14:creationId xmlns:p14="http://schemas.microsoft.com/office/powerpoint/2010/main" val="3866610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F845D-68B3-0CF4-F656-ECD4AFD69C8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FEF9E9-4AB2-CEAA-ACC3-1437CF4808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DA60E4-C992-DE48-9E69-C2E6D5102FA6}"/>
              </a:ext>
            </a:extLst>
          </p:cNvPr>
          <p:cNvSpPr>
            <a:spLocks noGrp="1"/>
          </p:cNvSpPr>
          <p:nvPr>
            <p:ph type="body" idx="1"/>
          </p:nvPr>
        </p:nvSpPr>
        <p:spPr/>
        <p:txBody>
          <a:bodyPr/>
          <a:lstStyle/>
          <a:p>
            <a:r>
              <a:rPr lang="nl-NL" dirty="0"/>
              <a:t>Groepjes maken?</a:t>
            </a:r>
          </a:p>
          <a:p>
            <a:pPr marL="171450" indent="-171450">
              <a:buFontTx/>
              <a:buChar char="-"/>
            </a:pPr>
            <a:r>
              <a:rPr lang="nl-NL" dirty="0"/>
              <a:t>Wie zet ‘droom’ centraal?</a:t>
            </a:r>
          </a:p>
          <a:p>
            <a:pPr marL="171450" indent="-171450">
              <a:buFontTx/>
              <a:buChar char="-"/>
            </a:pPr>
            <a:r>
              <a:rPr lang="nl-NL" dirty="0"/>
              <a:t>Wie kijkt vooral naar wat hij/zij nú goed kan?</a:t>
            </a:r>
          </a:p>
        </p:txBody>
      </p:sp>
      <p:sp>
        <p:nvSpPr>
          <p:cNvPr id="4" name="Tijdelijke aanduiding voor dianummer 3">
            <a:extLst>
              <a:ext uri="{FF2B5EF4-FFF2-40B4-BE49-F238E27FC236}">
                <a16:creationId xmlns:a16="http://schemas.microsoft.com/office/drawing/2014/main" id="{0EB56122-B40D-25B3-0AC6-C84CBA4E7BF7}"/>
              </a:ext>
            </a:extLst>
          </p:cNvPr>
          <p:cNvSpPr>
            <a:spLocks noGrp="1"/>
          </p:cNvSpPr>
          <p:nvPr>
            <p:ph type="sldNum" sz="quarter" idx="5"/>
          </p:nvPr>
        </p:nvSpPr>
        <p:spPr/>
        <p:txBody>
          <a:bodyPr/>
          <a:lstStyle/>
          <a:p>
            <a:fld id="{B4187BEF-8D6D-3F4A-AE00-2837C92B8B12}" type="slidenum">
              <a:rPr lang="nl-NL" smtClean="0"/>
              <a:pPr/>
              <a:t>23</a:t>
            </a:fld>
            <a:endParaRPr lang="nl-NL"/>
          </a:p>
        </p:txBody>
      </p:sp>
    </p:spTree>
    <p:extLst>
      <p:ext uri="{BB962C8B-B14F-4D97-AF65-F5344CB8AC3E}">
        <p14:creationId xmlns:p14="http://schemas.microsoft.com/office/powerpoint/2010/main" val="3206750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 de streep</a:t>
            </a:r>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24</a:t>
            </a:fld>
            <a:endParaRPr lang="nl-NL"/>
          </a:p>
        </p:txBody>
      </p:sp>
    </p:spTree>
    <p:extLst>
      <p:ext uri="{BB962C8B-B14F-4D97-AF65-F5344CB8AC3E}">
        <p14:creationId xmlns:p14="http://schemas.microsoft.com/office/powerpoint/2010/main" val="4229170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 de streep</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“Het draait om houden van wat je doet; het gaat om intrinsieke motivatie </a:t>
            </a:r>
            <a:br>
              <a:rPr lang="nl-NL" sz="1200" i="1" dirty="0"/>
            </a:br>
            <a:r>
              <a:rPr lang="nl-NL" sz="1200" i="1" dirty="0"/>
              <a:t>(iets doen omdat je het </a:t>
            </a:r>
            <a:r>
              <a:rPr lang="nl-NL" sz="1200" b="1" i="1" dirty="0"/>
              <a:t>betekenisvol</a:t>
            </a:r>
            <a:r>
              <a:rPr lang="nl-NL" sz="1200" i="1" dirty="0"/>
              <a:t>  (wat de wereld nodig heeft) en plezierig vindt, niet alleen voor externe beloningen).”</a:t>
            </a:r>
            <a:endParaRPr lang="en-NL" i="1" dirty="0"/>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25</a:t>
            </a:fld>
            <a:endParaRPr lang="nl-NL"/>
          </a:p>
        </p:txBody>
      </p:sp>
    </p:spTree>
    <p:extLst>
      <p:ext uri="{BB962C8B-B14F-4D97-AF65-F5344CB8AC3E}">
        <p14:creationId xmlns:p14="http://schemas.microsoft.com/office/powerpoint/2010/main" val="633232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BD5BF-9E52-A6CE-D94E-0DD12536F1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461DA99-30DC-0202-3199-F23312E177C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111594-2CA4-1DB3-FD21-1EDCC3276930}"/>
              </a:ext>
            </a:extLst>
          </p:cNvPr>
          <p:cNvSpPr>
            <a:spLocks noGrp="1"/>
          </p:cNvSpPr>
          <p:nvPr>
            <p:ph type="body" idx="1"/>
          </p:nvPr>
        </p:nvSpPr>
        <p:spPr/>
        <p:txBody>
          <a:bodyPr/>
          <a:lstStyle/>
          <a:p>
            <a:r>
              <a:rPr lang="nl-NL" dirty="0"/>
              <a:t>Duurzame motivatie: </a:t>
            </a:r>
            <a:br>
              <a:rPr lang="nl-NL" dirty="0"/>
            </a:br>
            <a:r>
              <a:rPr lang="nl-NL" sz="1200" i="1" kern="0" dirty="0">
                <a:solidFill>
                  <a:srgbClr val="01416E"/>
                </a:solidFill>
                <a:latin typeface="Open Sans" panose="020B0606030504020204" pitchFamily="34" charset="0"/>
                <a:ea typeface="Times New Roman" panose="02020603050405020304" pitchFamily="18" charset="0"/>
              </a:rPr>
              <a:t>“</a:t>
            </a:r>
            <a:r>
              <a:rPr lang="nl-NL" sz="1200" i="1" kern="0" dirty="0" err="1">
                <a:solidFill>
                  <a:srgbClr val="01416E"/>
                </a:solidFill>
                <a:latin typeface="Open Sans" panose="020B0606030504020204" pitchFamily="34" charset="0"/>
                <a:ea typeface="Times New Roman" panose="02020603050405020304" pitchFamily="18" charset="0"/>
              </a:rPr>
              <a:t>Involves</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loving</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what</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you</a:t>
            </a:r>
            <a:r>
              <a:rPr lang="nl-NL" sz="1200" i="1" kern="0" dirty="0">
                <a:solidFill>
                  <a:srgbClr val="01416E"/>
                </a:solidFill>
                <a:latin typeface="Open Sans" panose="020B0606030504020204" pitchFamily="34" charset="0"/>
                <a:ea typeface="Times New Roman" panose="02020603050405020304" pitchFamily="18" charset="0"/>
              </a:rPr>
              <a:t> do, </a:t>
            </a:r>
            <a:r>
              <a:rPr lang="nl-NL" sz="1200" i="1" kern="0" dirty="0" err="1">
                <a:solidFill>
                  <a:srgbClr val="01416E"/>
                </a:solidFill>
                <a:latin typeface="Open Sans" panose="020B0606030504020204" pitchFamily="34" charset="0"/>
                <a:ea typeface="Times New Roman" panose="02020603050405020304" pitchFamily="18" charset="0"/>
              </a:rPr>
              <a:t>it</a:t>
            </a:r>
            <a:r>
              <a:rPr lang="nl-NL" sz="1200" i="1" kern="0" dirty="0">
                <a:solidFill>
                  <a:srgbClr val="01416E"/>
                </a:solidFill>
                <a:latin typeface="Open Sans" panose="020B0606030504020204" pitchFamily="34" charset="0"/>
                <a:ea typeface="Times New Roman" panose="02020603050405020304" pitchFamily="18" charset="0"/>
              </a:rPr>
              <a:t> is </a:t>
            </a:r>
            <a:r>
              <a:rPr lang="nl-NL" sz="1200" i="1" kern="0" dirty="0" err="1">
                <a:solidFill>
                  <a:srgbClr val="01416E"/>
                </a:solidFill>
                <a:latin typeface="Open Sans" panose="020B0606030504020204" pitchFamily="34" charset="0"/>
                <a:ea typeface="Times New Roman" panose="02020603050405020304" pitchFamily="18" charset="0"/>
              </a:rPr>
              <a:t>about</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being</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intrinsically</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motivated</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doing</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something</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because</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you</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find</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it</a:t>
            </a:r>
            <a:r>
              <a:rPr lang="nl-NL" sz="1200" i="1" kern="0" dirty="0">
                <a:solidFill>
                  <a:srgbClr val="01416E"/>
                </a:solidFill>
                <a:latin typeface="Open Sans" panose="020B0606030504020204" pitchFamily="34" charset="0"/>
                <a:ea typeface="Times New Roman" panose="02020603050405020304" pitchFamily="18" charset="0"/>
              </a:rPr>
              <a:t> </a:t>
            </a:r>
            <a:r>
              <a:rPr lang="nl-NL" sz="1200" b="1" i="1" kern="0" dirty="0" err="1">
                <a:solidFill>
                  <a:srgbClr val="01416E"/>
                </a:solidFill>
                <a:latin typeface="Open Sans" panose="020B0606030504020204" pitchFamily="34" charset="0"/>
                <a:ea typeface="Times New Roman" panose="02020603050405020304" pitchFamily="18" charset="0"/>
              </a:rPr>
              <a:t>meaningful</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and</a:t>
            </a:r>
            <a:r>
              <a:rPr lang="nl-NL" sz="1200" i="1" kern="0" dirty="0">
                <a:solidFill>
                  <a:srgbClr val="01416E"/>
                </a:solidFill>
                <a:latin typeface="Open Sans" panose="020B0606030504020204" pitchFamily="34" charset="0"/>
                <a:ea typeface="Times New Roman" panose="02020603050405020304" pitchFamily="18" charset="0"/>
              </a:rPr>
              <a:t> </a:t>
            </a:r>
            <a:r>
              <a:rPr lang="nl-NL" sz="1200" b="1" i="1" kern="0" dirty="0" err="1">
                <a:solidFill>
                  <a:srgbClr val="01416E"/>
                </a:solidFill>
                <a:latin typeface="Open Sans" panose="020B0606030504020204" pitchFamily="34" charset="0"/>
                <a:ea typeface="Times New Roman" panose="02020603050405020304" pitchFamily="18" charset="0"/>
              </a:rPr>
              <a:t>enjoyable</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not</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just</a:t>
            </a:r>
            <a:r>
              <a:rPr lang="nl-NL" sz="1200" i="1" kern="0" dirty="0">
                <a:solidFill>
                  <a:srgbClr val="01416E"/>
                </a:solidFill>
                <a:latin typeface="Open Sans" panose="020B0606030504020204" pitchFamily="34" charset="0"/>
                <a:ea typeface="Times New Roman" panose="02020603050405020304" pitchFamily="18" charset="0"/>
              </a:rPr>
              <a:t> of </a:t>
            </a:r>
            <a:r>
              <a:rPr lang="nl-NL" sz="1200" b="1" i="1" kern="0" dirty="0" err="1">
                <a:solidFill>
                  <a:srgbClr val="01416E"/>
                </a:solidFill>
                <a:latin typeface="Open Sans" panose="020B0606030504020204" pitchFamily="34" charset="0"/>
                <a:ea typeface="Times New Roman" panose="02020603050405020304" pitchFamily="18" charset="0"/>
              </a:rPr>
              <a:t>external</a:t>
            </a:r>
            <a:r>
              <a:rPr lang="nl-NL" sz="1200" i="1" kern="0" dirty="0">
                <a:solidFill>
                  <a:srgbClr val="01416E"/>
                </a:solidFill>
                <a:latin typeface="Open Sans" panose="020B0606030504020204" pitchFamily="34" charset="0"/>
                <a:ea typeface="Times New Roman" panose="02020603050405020304" pitchFamily="18" charset="0"/>
              </a:rPr>
              <a:t> </a:t>
            </a:r>
            <a:r>
              <a:rPr lang="nl-NL" sz="1200" i="1" kern="0" dirty="0" err="1">
                <a:solidFill>
                  <a:srgbClr val="01416E"/>
                </a:solidFill>
                <a:latin typeface="Open Sans" panose="020B0606030504020204" pitchFamily="34" charset="0"/>
                <a:ea typeface="Times New Roman" panose="02020603050405020304" pitchFamily="18" charset="0"/>
              </a:rPr>
              <a:t>rewards</a:t>
            </a:r>
            <a:endParaRPr lang="nl-NL" dirty="0"/>
          </a:p>
          <a:p>
            <a:endParaRPr lang="nl-NL" dirty="0"/>
          </a:p>
          <a:p>
            <a:endParaRPr lang="nl-NL" dirty="0"/>
          </a:p>
          <a:p>
            <a:r>
              <a:rPr lang="nl-NL" dirty="0"/>
              <a:t>Interessant voor VWO-groepen en / of achtergrondinformatie voor workshopgever. </a:t>
            </a:r>
          </a:p>
          <a:p>
            <a:endParaRPr lang="nl-NL" dirty="0"/>
          </a:p>
          <a:p>
            <a:r>
              <a:rPr lang="nl-NL" dirty="0"/>
              <a:t>In hoeverre persoonlijke drijfveren centraal zetten (waar je van houdt, waar je goed in bent, waar je voor betaald krijgt)</a:t>
            </a:r>
          </a:p>
          <a:p>
            <a:endParaRPr lang="nl-NL" dirty="0"/>
          </a:p>
          <a:p>
            <a:pPr marL="228600" indent="-228600">
              <a:buAutoNum type="arabicParenR"/>
            </a:pPr>
            <a:r>
              <a:rPr lang="nl-NL" dirty="0"/>
              <a:t>Kernwaarden ontwikkel je in je leven, doordat je ervaringen opdoet.</a:t>
            </a:r>
          </a:p>
          <a:p>
            <a:pPr marL="228600" indent="-228600">
              <a:buAutoNum type="arabicParenR"/>
            </a:pPr>
            <a:r>
              <a:rPr lang="nl-NL" dirty="0"/>
              <a:t>Gepassioneerd raak je níet in je eentje. Je hebt inspirerende rolmodellen nodig.</a:t>
            </a:r>
          </a:p>
          <a:p>
            <a:pPr marL="0" indent="0">
              <a:buNone/>
            </a:pPr>
            <a:endParaRPr lang="nl-NL" dirty="0"/>
          </a:p>
          <a:p>
            <a:pPr marL="0" indent="0">
              <a:buNone/>
            </a:pPr>
            <a:r>
              <a:rPr lang="nl-NL" dirty="0"/>
              <a:t>Werkvorm in kleine groep: </a:t>
            </a:r>
          </a:p>
          <a:p>
            <a:pPr marL="171450" indent="-171450">
              <a:buFontTx/>
              <a:buChar char="-"/>
            </a:pPr>
            <a:r>
              <a:rPr lang="nl-NL" dirty="0"/>
              <a:t>Cirkels uitleggen op de grond.</a:t>
            </a:r>
          </a:p>
          <a:p>
            <a:pPr marL="171450" indent="-171450">
              <a:buFontTx/>
              <a:buChar char="-"/>
            </a:pPr>
            <a:r>
              <a:rPr lang="nl-NL" dirty="0"/>
              <a:t>Om beurten in de cirkel laten staan.</a:t>
            </a:r>
          </a:p>
          <a:p>
            <a:pPr marL="171450" indent="-171450">
              <a:buFontTx/>
              <a:buChar char="-"/>
            </a:pPr>
            <a:r>
              <a:rPr lang="nl-NL" dirty="0"/>
              <a:t>Begin met </a:t>
            </a:r>
          </a:p>
        </p:txBody>
      </p:sp>
      <p:sp>
        <p:nvSpPr>
          <p:cNvPr id="4" name="Tijdelijke aanduiding voor dianummer 3">
            <a:extLst>
              <a:ext uri="{FF2B5EF4-FFF2-40B4-BE49-F238E27FC236}">
                <a16:creationId xmlns:a16="http://schemas.microsoft.com/office/drawing/2014/main" id="{B104DFA4-4E25-F3EE-643D-579C44026973}"/>
              </a:ext>
            </a:extLst>
          </p:cNvPr>
          <p:cNvSpPr>
            <a:spLocks noGrp="1"/>
          </p:cNvSpPr>
          <p:nvPr>
            <p:ph type="sldNum" sz="quarter" idx="5"/>
          </p:nvPr>
        </p:nvSpPr>
        <p:spPr/>
        <p:txBody>
          <a:bodyPr/>
          <a:lstStyle/>
          <a:p>
            <a:fld id="{B4187BEF-8D6D-3F4A-AE00-2837C92B8B12}" type="slidenum">
              <a:rPr lang="nl-NL" smtClean="0"/>
              <a:pPr/>
              <a:t>26</a:t>
            </a:fld>
            <a:endParaRPr lang="nl-NL"/>
          </a:p>
        </p:txBody>
      </p:sp>
    </p:spTree>
    <p:extLst>
      <p:ext uri="{BB962C8B-B14F-4D97-AF65-F5344CB8AC3E}">
        <p14:creationId xmlns:p14="http://schemas.microsoft.com/office/powerpoint/2010/main" val="4269253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25A53-0951-FA34-9450-FCC1C30A41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9F4495-564E-E7F3-0C67-D503DB2FF3A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AB7DBD-3991-67C7-E79C-71C73D92B568}"/>
              </a:ext>
            </a:extLst>
          </p:cNvPr>
          <p:cNvSpPr>
            <a:spLocks noGrp="1"/>
          </p:cNvSpPr>
          <p:nvPr>
            <p:ph type="body" idx="1"/>
          </p:nvPr>
        </p:nvSpPr>
        <p:spPr/>
        <p:txBody>
          <a:bodyPr/>
          <a:lstStyle/>
          <a:p>
            <a:r>
              <a:rPr lang="nl-NL" dirty="0"/>
              <a:t>Toelichting voor de workshopgever:</a:t>
            </a:r>
          </a:p>
          <a:p>
            <a:endParaRPr lang="nl-NL" dirty="0"/>
          </a:p>
          <a:p>
            <a:r>
              <a:rPr lang="nl-NL" dirty="0"/>
              <a:t>Het gaat erom dat leerlingen meer gaan vertrouwen in het proces. </a:t>
            </a:r>
          </a:p>
          <a:p>
            <a:endParaRPr lang="nl-NL" dirty="0"/>
          </a:p>
        </p:txBody>
      </p:sp>
      <p:sp>
        <p:nvSpPr>
          <p:cNvPr id="4" name="Tijdelijke aanduiding voor dianummer 3">
            <a:extLst>
              <a:ext uri="{FF2B5EF4-FFF2-40B4-BE49-F238E27FC236}">
                <a16:creationId xmlns:a16="http://schemas.microsoft.com/office/drawing/2014/main" id="{3AA0F67F-FD31-E7B1-D8F5-5FEFC58CD05A}"/>
              </a:ext>
            </a:extLst>
          </p:cNvPr>
          <p:cNvSpPr>
            <a:spLocks noGrp="1"/>
          </p:cNvSpPr>
          <p:nvPr>
            <p:ph type="sldNum" sz="quarter" idx="5"/>
          </p:nvPr>
        </p:nvSpPr>
        <p:spPr/>
        <p:txBody>
          <a:bodyPr/>
          <a:lstStyle/>
          <a:p>
            <a:fld id="{B4187BEF-8D6D-3F4A-AE00-2837C92B8B12}" type="slidenum">
              <a:rPr lang="nl-NL" smtClean="0"/>
              <a:pPr/>
              <a:t>28</a:t>
            </a:fld>
            <a:endParaRPr lang="nl-NL"/>
          </a:p>
        </p:txBody>
      </p:sp>
    </p:spTree>
    <p:extLst>
      <p:ext uri="{BB962C8B-B14F-4D97-AF65-F5344CB8AC3E}">
        <p14:creationId xmlns:p14="http://schemas.microsoft.com/office/powerpoint/2010/main" val="3612047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Groepjes maken van 3 of 4 mensen. Geef desgewenst individuele denktijd</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30</a:t>
            </a:fld>
            <a:endParaRPr lang="nl-NL"/>
          </a:p>
        </p:txBody>
      </p:sp>
    </p:spTree>
    <p:extLst>
      <p:ext uri="{BB962C8B-B14F-4D97-AF65-F5344CB8AC3E}">
        <p14:creationId xmlns:p14="http://schemas.microsoft.com/office/powerpoint/2010/main" val="369827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BDFE2-3E49-B33B-F81F-C985D7F538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25B83C-51CA-8581-F5B1-2D4CE8B20A8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3A4F63-40F3-4867-199C-0731112AFB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Na elke ronde vullen leerlingen </a:t>
            </a:r>
            <a:r>
              <a:rPr lang="nl-NL" sz="1200" b="1" dirty="0"/>
              <a:t>hun canvas</a:t>
            </a:r>
            <a:r>
              <a:rPr lang="nl-NL" sz="1200" dirty="0"/>
              <a:t> aan (1 minuut noteren).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endParaRPr lang="nl-NL" dirty="0"/>
          </a:p>
        </p:txBody>
      </p:sp>
      <p:sp>
        <p:nvSpPr>
          <p:cNvPr id="4" name="Tijdelijke aanduiding voor dianummer 3">
            <a:extLst>
              <a:ext uri="{FF2B5EF4-FFF2-40B4-BE49-F238E27FC236}">
                <a16:creationId xmlns:a16="http://schemas.microsoft.com/office/drawing/2014/main" id="{F2DA132B-6248-47E5-2CF2-2ACABA74B856}"/>
              </a:ext>
            </a:extLst>
          </p:cNvPr>
          <p:cNvSpPr>
            <a:spLocks noGrp="1"/>
          </p:cNvSpPr>
          <p:nvPr>
            <p:ph type="sldNum" sz="quarter" idx="5"/>
          </p:nvPr>
        </p:nvSpPr>
        <p:spPr/>
        <p:txBody>
          <a:bodyPr/>
          <a:lstStyle/>
          <a:p>
            <a:fld id="{B4187BEF-8D6D-3F4A-AE00-2837C92B8B12}" type="slidenum">
              <a:rPr lang="nl-NL" smtClean="0"/>
              <a:pPr/>
              <a:t>31</a:t>
            </a:fld>
            <a:endParaRPr lang="nl-NL"/>
          </a:p>
        </p:txBody>
      </p:sp>
    </p:spTree>
    <p:extLst>
      <p:ext uri="{BB962C8B-B14F-4D97-AF65-F5344CB8AC3E}">
        <p14:creationId xmlns:p14="http://schemas.microsoft.com/office/powerpoint/2010/main" val="2647025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hier zien hoe vaak het woord ‘passie’ gebruikt wordt. De vraag is: wat bedoelen we met het woord ‘passie’? </a:t>
            </a:r>
          </a:p>
        </p:txBody>
      </p:sp>
      <p:sp>
        <p:nvSpPr>
          <p:cNvPr id="4" name="Tijdelijke aanduiding voor dianummer 3"/>
          <p:cNvSpPr>
            <a:spLocks noGrp="1"/>
          </p:cNvSpPr>
          <p:nvPr>
            <p:ph type="sldNum" sz="quarter" idx="5"/>
          </p:nvPr>
        </p:nvSpPr>
        <p:spPr/>
        <p:txBody>
          <a:bodyPr/>
          <a:lstStyle/>
          <a:p>
            <a:fld id="{4087DE18-5730-4E9B-A064-3E3A5FFBD99E}" type="slidenum">
              <a:rPr lang="nl-NL" smtClean="0"/>
              <a:t>6</a:t>
            </a:fld>
            <a:endParaRPr lang="nl-NL"/>
          </a:p>
        </p:txBody>
      </p:sp>
    </p:spTree>
    <p:extLst>
      <p:ext uri="{BB962C8B-B14F-4D97-AF65-F5344CB8AC3E}">
        <p14:creationId xmlns:p14="http://schemas.microsoft.com/office/powerpoint/2010/main" val="4144293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CDBBA-65A9-B056-488D-5AF29CB3B5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EAD955-8C7E-416D-417C-7B95958C92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DA4CD3-691C-1EA8-9F75-24915B02D9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Leerlingen vormen twee ringen (binnen/buiten). Elke ronde 2 minuten per duo (1 min per leerling), daarna schuift de buitenring door.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Na elke ronde vullen leerlingen </a:t>
            </a:r>
            <a:r>
              <a:rPr lang="nl-NL" sz="1200" b="1" dirty="0"/>
              <a:t>hun canvas</a:t>
            </a:r>
            <a:r>
              <a:rPr lang="nl-NL" sz="1200" dirty="0"/>
              <a:t> aan (1 minuut noteren).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endParaRPr lang="nl-NL" dirty="0"/>
          </a:p>
        </p:txBody>
      </p:sp>
      <p:sp>
        <p:nvSpPr>
          <p:cNvPr id="4" name="Tijdelijke aanduiding voor dianummer 3">
            <a:extLst>
              <a:ext uri="{FF2B5EF4-FFF2-40B4-BE49-F238E27FC236}">
                <a16:creationId xmlns:a16="http://schemas.microsoft.com/office/drawing/2014/main" id="{C2E9EC45-FF4D-A0E6-EE08-491DC473FC9B}"/>
              </a:ext>
            </a:extLst>
          </p:cNvPr>
          <p:cNvSpPr>
            <a:spLocks noGrp="1"/>
          </p:cNvSpPr>
          <p:nvPr>
            <p:ph type="sldNum" sz="quarter" idx="5"/>
          </p:nvPr>
        </p:nvSpPr>
        <p:spPr/>
        <p:txBody>
          <a:bodyPr/>
          <a:lstStyle/>
          <a:p>
            <a:fld id="{B4187BEF-8D6D-3F4A-AE00-2837C92B8B12}" type="slidenum">
              <a:rPr lang="nl-NL" smtClean="0"/>
              <a:pPr/>
              <a:t>32</a:t>
            </a:fld>
            <a:endParaRPr lang="nl-NL"/>
          </a:p>
        </p:txBody>
      </p:sp>
    </p:spTree>
    <p:extLst>
      <p:ext uri="{BB962C8B-B14F-4D97-AF65-F5344CB8AC3E}">
        <p14:creationId xmlns:p14="http://schemas.microsoft.com/office/powerpoint/2010/main" val="3820289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0788-7126-26CA-2CD4-D5AFAC5FE5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526951-D271-A423-8E49-B9DEB0CEC7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8D053E5-F388-0C94-8498-BF8D96288E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Laat leerlingen oefenen in het uitspreken van hetgeen ze denken/voelen.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endParaRPr lang="nl-NL" dirty="0"/>
          </a:p>
        </p:txBody>
      </p:sp>
      <p:sp>
        <p:nvSpPr>
          <p:cNvPr id="4" name="Tijdelijke aanduiding voor dianummer 3">
            <a:extLst>
              <a:ext uri="{FF2B5EF4-FFF2-40B4-BE49-F238E27FC236}">
                <a16:creationId xmlns:a16="http://schemas.microsoft.com/office/drawing/2014/main" id="{7847D138-864C-0FA6-BB48-079802138E9F}"/>
              </a:ext>
            </a:extLst>
          </p:cNvPr>
          <p:cNvSpPr>
            <a:spLocks noGrp="1"/>
          </p:cNvSpPr>
          <p:nvPr>
            <p:ph type="sldNum" sz="quarter" idx="5"/>
          </p:nvPr>
        </p:nvSpPr>
        <p:spPr/>
        <p:txBody>
          <a:bodyPr/>
          <a:lstStyle/>
          <a:p>
            <a:fld id="{B4187BEF-8D6D-3F4A-AE00-2837C92B8B12}" type="slidenum">
              <a:rPr lang="nl-NL" smtClean="0"/>
              <a:pPr/>
              <a:t>33</a:t>
            </a:fld>
            <a:endParaRPr lang="nl-NL"/>
          </a:p>
        </p:txBody>
      </p:sp>
    </p:spTree>
    <p:extLst>
      <p:ext uri="{BB962C8B-B14F-4D97-AF65-F5344CB8AC3E}">
        <p14:creationId xmlns:p14="http://schemas.microsoft.com/office/powerpoint/2010/main" val="240587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Bekijk de video van 0:00 – minuut 1:22 (of verder). Wel handig om eerst zélf de video te bekijken. </a:t>
            </a:r>
          </a:p>
        </p:txBody>
      </p:sp>
      <p:sp>
        <p:nvSpPr>
          <p:cNvPr id="4" name="Tijdelijke aanduiding voor dianummer 3"/>
          <p:cNvSpPr>
            <a:spLocks noGrp="1"/>
          </p:cNvSpPr>
          <p:nvPr>
            <p:ph type="sldNum" sz="quarter" idx="5"/>
          </p:nvPr>
        </p:nvSpPr>
        <p:spPr/>
        <p:txBody>
          <a:bodyPr/>
          <a:lstStyle/>
          <a:p>
            <a:fld id="{4087DE18-5730-4E9B-A064-3E3A5FFBD99E}" type="slidenum">
              <a:rPr lang="nl-NL" smtClean="0"/>
              <a:t>7</a:t>
            </a:fld>
            <a:endParaRPr lang="nl-NL"/>
          </a:p>
        </p:txBody>
      </p:sp>
    </p:spTree>
    <p:extLst>
      <p:ext uri="{BB962C8B-B14F-4D97-AF65-F5344CB8AC3E}">
        <p14:creationId xmlns:p14="http://schemas.microsoft.com/office/powerpoint/2010/main" val="3908769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kunt kiezen voor een groepsgesprek:</a:t>
            </a:r>
          </a:p>
          <a:p>
            <a:pPr marL="171450" indent="-171450">
              <a:buFontTx/>
              <a:buChar char="-"/>
            </a:pPr>
            <a:r>
              <a:rPr lang="nl-NL" dirty="0"/>
              <a:t>In hoeverre creëert Milou een probleem voor zichzelf? Aan welke (persoonlijke) verwachting wil ze voldoen?</a:t>
            </a:r>
          </a:p>
          <a:p>
            <a:pPr marL="171450" indent="-171450">
              <a:buFontTx/>
              <a:buChar char="-"/>
            </a:pPr>
            <a:r>
              <a:rPr lang="nl-NL" dirty="0"/>
              <a:t>Welke rol speelt het vergelijken met andere mensen?</a:t>
            </a:r>
          </a:p>
          <a:p>
            <a:pPr marL="171450" indent="-171450">
              <a:buFontTx/>
              <a:buChar char="-"/>
            </a:pPr>
            <a:r>
              <a:rPr lang="nl-NL" dirty="0"/>
              <a:t>Wie herkent zichzelf hierin?</a:t>
            </a:r>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8</a:t>
            </a:fld>
            <a:endParaRPr lang="nl-NL"/>
          </a:p>
        </p:txBody>
      </p:sp>
    </p:spTree>
    <p:extLst>
      <p:ext uri="{BB962C8B-B14F-4D97-AF65-F5344CB8AC3E}">
        <p14:creationId xmlns:p14="http://schemas.microsoft.com/office/powerpoint/2010/main" val="265833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Over de streep. Bedenk zelf of deze werkvorm bij de groep past. Voeg/verwijder naar eigen inzicht stellingen.</a:t>
            </a:r>
          </a:p>
          <a:p>
            <a:endParaRPr lang="nl-NL" dirty="0"/>
          </a:p>
        </p:txBody>
      </p:sp>
      <p:sp>
        <p:nvSpPr>
          <p:cNvPr id="4" name="Tijdelijke aanduiding voor dianummer 3"/>
          <p:cNvSpPr>
            <a:spLocks noGrp="1"/>
          </p:cNvSpPr>
          <p:nvPr>
            <p:ph type="sldNum" sz="quarter" idx="5"/>
          </p:nvPr>
        </p:nvSpPr>
        <p:spPr/>
        <p:txBody>
          <a:bodyPr/>
          <a:lstStyle/>
          <a:p>
            <a:fld id="{B4187BEF-8D6D-3F4A-AE00-2837C92B8B12}" type="slidenum">
              <a:rPr lang="nl-NL" smtClean="0"/>
              <a:pPr/>
              <a:t>9</a:t>
            </a:fld>
            <a:endParaRPr lang="nl-NL"/>
          </a:p>
        </p:txBody>
      </p:sp>
    </p:spTree>
    <p:extLst>
      <p:ext uri="{BB962C8B-B14F-4D97-AF65-F5344CB8AC3E}">
        <p14:creationId xmlns:p14="http://schemas.microsoft.com/office/powerpoint/2010/main" val="111260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76005-C0F6-7A48-B967-A86C41BB52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B6A61A9-59B1-6F61-ED07-1235186071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D82A17-FABE-3D4F-D953-28C648898A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Over de streep. Bedenk zelf of deze werkvorm bij de groep past. Voeg/verwijder naar eigen inzicht stellingen.</a:t>
            </a:r>
          </a:p>
        </p:txBody>
      </p:sp>
      <p:sp>
        <p:nvSpPr>
          <p:cNvPr id="4" name="Tijdelijke aanduiding voor dianummer 3">
            <a:extLst>
              <a:ext uri="{FF2B5EF4-FFF2-40B4-BE49-F238E27FC236}">
                <a16:creationId xmlns:a16="http://schemas.microsoft.com/office/drawing/2014/main" id="{889790C5-060F-398C-71B2-32713B4E9674}"/>
              </a:ext>
            </a:extLst>
          </p:cNvPr>
          <p:cNvSpPr>
            <a:spLocks noGrp="1"/>
          </p:cNvSpPr>
          <p:nvPr>
            <p:ph type="sldNum" sz="quarter" idx="5"/>
          </p:nvPr>
        </p:nvSpPr>
        <p:spPr/>
        <p:txBody>
          <a:bodyPr/>
          <a:lstStyle/>
          <a:p>
            <a:fld id="{B4187BEF-8D6D-3F4A-AE00-2837C92B8B12}" type="slidenum">
              <a:rPr lang="nl-NL" smtClean="0"/>
              <a:pPr/>
              <a:t>10</a:t>
            </a:fld>
            <a:endParaRPr lang="nl-NL"/>
          </a:p>
        </p:txBody>
      </p:sp>
    </p:spTree>
    <p:extLst>
      <p:ext uri="{BB962C8B-B14F-4D97-AF65-F5344CB8AC3E}">
        <p14:creationId xmlns:p14="http://schemas.microsoft.com/office/powerpoint/2010/main" val="64589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69981-4385-ADA5-0FB5-1DEFEED406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B2599-27FA-84BC-13EF-B47C8DD325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208DCF-D28E-4F63-FFFA-40B1179BA1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Over de streep. Bedenk zelf of deze werkvorm bij de groep past. Voeg/verwijder naar eigen inzicht stellingen.</a:t>
            </a:r>
          </a:p>
        </p:txBody>
      </p:sp>
      <p:sp>
        <p:nvSpPr>
          <p:cNvPr id="4" name="Tijdelijke aanduiding voor dianummer 3">
            <a:extLst>
              <a:ext uri="{FF2B5EF4-FFF2-40B4-BE49-F238E27FC236}">
                <a16:creationId xmlns:a16="http://schemas.microsoft.com/office/drawing/2014/main" id="{6386B7F7-FD2A-C147-D9CB-224A6E02075F}"/>
              </a:ext>
            </a:extLst>
          </p:cNvPr>
          <p:cNvSpPr>
            <a:spLocks noGrp="1"/>
          </p:cNvSpPr>
          <p:nvPr>
            <p:ph type="sldNum" sz="quarter" idx="5"/>
          </p:nvPr>
        </p:nvSpPr>
        <p:spPr/>
        <p:txBody>
          <a:bodyPr/>
          <a:lstStyle/>
          <a:p>
            <a:fld id="{B4187BEF-8D6D-3F4A-AE00-2837C92B8B12}" type="slidenum">
              <a:rPr lang="nl-NL" smtClean="0"/>
              <a:pPr/>
              <a:t>11</a:t>
            </a:fld>
            <a:endParaRPr lang="nl-NL"/>
          </a:p>
        </p:txBody>
      </p:sp>
    </p:spTree>
    <p:extLst>
      <p:ext uri="{BB962C8B-B14F-4D97-AF65-F5344CB8AC3E}">
        <p14:creationId xmlns:p14="http://schemas.microsoft.com/office/powerpoint/2010/main" val="305967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573C7-D8E4-86CD-CE99-47EC73FDEB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C578BC-2D09-7D80-6DD0-08F16E1E324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C29235C-DF31-B2AC-0BDD-BEA35C4E19FA}"/>
              </a:ext>
            </a:extLst>
          </p:cNvPr>
          <p:cNvSpPr>
            <a:spLocks noGrp="1"/>
          </p:cNvSpPr>
          <p:nvPr>
            <p:ph type="body" idx="1"/>
          </p:nvPr>
        </p:nvSpPr>
        <p:spPr/>
        <p:txBody>
          <a:bodyPr/>
          <a:lstStyle/>
          <a:p>
            <a:r>
              <a:rPr lang="nl-NL" dirty="0"/>
              <a:t>Bedenk zelf of deze werkvorm bij de groep past.</a:t>
            </a:r>
          </a:p>
        </p:txBody>
      </p:sp>
      <p:sp>
        <p:nvSpPr>
          <p:cNvPr id="4" name="Tijdelijke aanduiding voor dianummer 3">
            <a:extLst>
              <a:ext uri="{FF2B5EF4-FFF2-40B4-BE49-F238E27FC236}">
                <a16:creationId xmlns:a16="http://schemas.microsoft.com/office/drawing/2014/main" id="{FE0A76DB-F10A-7B2F-A1D0-022429D19BF1}"/>
              </a:ext>
            </a:extLst>
          </p:cNvPr>
          <p:cNvSpPr>
            <a:spLocks noGrp="1"/>
          </p:cNvSpPr>
          <p:nvPr>
            <p:ph type="sldNum" sz="quarter" idx="5"/>
          </p:nvPr>
        </p:nvSpPr>
        <p:spPr/>
        <p:txBody>
          <a:bodyPr/>
          <a:lstStyle/>
          <a:p>
            <a:fld id="{B4187BEF-8D6D-3F4A-AE00-2837C92B8B12}" type="slidenum">
              <a:rPr lang="nl-NL" smtClean="0"/>
              <a:pPr/>
              <a:t>12</a:t>
            </a:fld>
            <a:endParaRPr lang="nl-NL"/>
          </a:p>
        </p:txBody>
      </p:sp>
    </p:spTree>
    <p:extLst>
      <p:ext uri="{BB962C8B-B14F-4D97-AF65-F5344CB8AC3E}">
        <p14:creationId xmlns:p14="http://schemas.microsoft.com/office/powerpoint/2010/main" val="424180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6F876-7591-D56E-6843-B5269F09A5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9D6C1E-21BD-D1A3-D5A0-DA85AABBC93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AA8B0D-898F-5E63-3F01-459D43BB5987}"/>
              </a:ext>
            </a:extLst>
          </p:cNvPr>
          <p:cNvSpPr>
            <a:spLocks noGrp="1"/>
          </p:cNvSpPr>
          <p:nvPr>
            <p:ph type="body" idx="1"/>
          </p:nvPr>
        </p:nvSpPr>
        <p:spPr/>
        <p:txBody>
          <a:bodyPr/>
          <a:lstStyle/>
          <a:p>
            <a:r>
              <a:rPr lang="nl-NL" dirty="0"/>
              <a:t>Toelichting voor de workshopgever:</a:t>
            </a:r>
          </a:p>
          <a:p>
            <a:endParaRPr lang="nl-NL" dirty="0"/>
          </a:p>
          <a:p>
            <a:r>
              <a:rPr lang="nl-NL" dirty="0"/>
              <a:t>Het gaat erom dat leerlingen meer gaan vertrouwen in het proces. </a:t>
            </a:r>
          </a:p>
          <a:p>
            <a:endParaRPr lang="nl-NL" dirty="0"/>
          </a:p>
        </p:txBody>
      </p:sp>
      <p:sp>
        <p:nvSpPr>
          <p:cNvPr id="4" name="Tijdelijke aanduiding voor dianummer 3">
            <a:extLst>
              <a:ext uri="{FF2B5EF4-FFF2-40B4-BE49-F238E27FC236}">
                <a16:creationId xmlns:a16="http://schemas.microsoft.com/office/drawing/2014/main" id="{CD1C4FF5-AFEB-1C51-65F1-02856728EE0B}"/>
              </a:ext>
            </a:extLst>
          </p:cNvPr>
          <p:cNvSpPr>
            <a:spLocks noGrp="1"/>
          </p:cNvSpPr>
          <p:nvPr>
            <p:ph type="sldNum" sz="quarter" idx="5"/>
          </p:nvPr>
        </p:nvSpPr>
        <p:spPr/>
        <p:txBody>
          <a:bodyPr/>
          <a:lstStyle/>
          <a:p>
            <a:fld id="{B4187BEF-8D6D-3F4A-AE00-2837C92B8B12}" type="slidenum">
              <a:rPr lang="nl-NL" smtClean="0"/>
              <a:pPr/>
              <a:t>15</a:t>
            </a:fld>
            <a:endParaRPr lang="nl-NL"/>
          </a:p>
        </p:txBody>
      </p:sp>
    </p:spTree>
    <p:extLst>
      <p:ext uri="{BB962C8B-B14F-4D97-AF65-F5344CB8AC3E}">
        <p14:creationId xmlns:p14="http://schemas.microsoft.com/office/powerpoint/2010/main" val="247388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kst + verloop rechtsonder">
    <p:spTree>
      <p:nvGrpSpPr>
        <p:cNvPr id="1" name=""/>
        <p:cNvGrpSpPr/>
        <p:nvPr/>
      </p:nvGrpSpPr>
      <p:grpSpPr>
        <a:xfrm>
          <a:off x="0" y="0"/>
          <a:ext cx="0" cy="0"/>
          <a:chOff x="0" y="0"/>
          <a:chExt cx="0" cy="0"/>
        </a:xfrm>
      </p:grpSpPr>
      <p:pic>
        <p:nvPicPr>
          <p:cNvPr id="5" name="Afbeelding 4" descr="Afbeelding met waas, schermopname, wazig, Kleurrijkheid&#10;&#10;Automatisch gegenereerde beschrijving">
            <a:extLst>
              <a:ext uri="{FF2B5EF4-FFF2-40B4-BE49-F238E27FC236}">
                <a16:creationId xmlns:a16="http://schemas.microsoft.com/office/drawing/2014/main" id="{B2014371-E174-70C0-551C-5F4661BBAA99}"/>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0283D6A1-931C-5C3D-2656-CBB483E15CF0}"/>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8" name="Tijdelijke aanduiding voor tekst 2">
            <a:extLst>
              <a:ext uri="{FF2B5EF4-FFF2-40B4-BE49-F238E27FC236}">
                <a16:creationId xmlns:a16="http://schemas.microsoft.com/office/drawing/2014/main" id="{E2F666D8-79E2-893F-2F58-4BA1B3F4A7BD}"/>
              </a:ext>
            </a:extLst>
          </p:cNvPr>
          <p:cNvSpPr>
            <a:spLocks noGrp="1"/>
          </p:cNvSpPr>
          <p:nvPr>
            <p:ph type="body" idx="13" hasCustomPrompt="1"/>
          </p:nvPr>
        </p:nvSpPr>
        <p:spPr>
          <a:xfrm>
            <a:off x="804123" y="1748717"/>
            <a:ext cx="5152293" cy="904047"/>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de tekststijl te bewerken</a:t>
            </a:r>
          </a:p>
        </p:txBody>
      </p:sp>
      <p:sp>
        <p:nvSpPr>
          <p:cNvPr id="9" name="Tijdelijke aanduiding voor tekst 2">
            <a:extLst>
              <a:ext uri="{FF2B5EF4-FFF2-40B4-BE49-F238E27FC236}">
                <a16:creationId xmlns:a16="http://schemas.microsoft.com/office/drawing/2014/main" id="{6C322DE8-BD2F-4FBA-987F-2B92EE11AF6E}"/>
              </a:ext>
            </a:extLst>
          </p:cNvPr>
          <p:cNvSpPr>
            <a:spLocks noGrp="1"/>
          </p:cNvSpPr>
          <p:nvPr>
            <p:ph type="body" idx="14" hasCustomPrompt="1"/>
          </p:nvPr>
        </p:nvSpPr>
        <p:spPr>
          <a:xfrm>
            <a:off x="804123"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Tree>
    <p:extLst>
      <p:ext uri="{BB962C8B-B14F-4D97-AF65-F5344CB8AC3E}">
        <p14:creationId xmlns:p14="http://schemas.microsoft.com/office/powerpoint/2010/main" val="2437859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kst met vide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B2FFA7-47A0-FF04-6FC5-E582DB1279E8}"/>
              </a:ext>
            </a:extLst>
          </p:cNvPr>
          <p:cNvSpPr/>
          <p:nvPr userDrawn="1"/>
        </p:nvSpPr>
        <p:spPr>
          <a:xfrm>
            <a:off x="-21657" y="0"/>
            <a:ext cx="12192000" cy="6858000"/>
          </a:xfrm>
          <a:prstGeom prst="rect">
            <a:avLst/>
          </a:prstGeom>
          <a:solidFill>
            <a:srgbClr val="000000">
              <a:alpha val="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2" descr="Afbeelding met Graphics, Lettertype, grafische vormgeving, schermopname&#10;&#10;Automatisch gegenereerde beschrijving">
            <a:extLst>
              <a:ext uri="{FF2B5EF4-FFF2-40B4-BE49-F238E27FC236}">
                <a16:creationId xmlns:a16="http://schemas.microsoft.com/office/drawing/2014/main" id="{F68002AB-93E0-C042-7C37-E8B1E854A516}"/>
              </a:ext>
            </a:extLst>
          </p:cNvPr>
          <p:cNvPicPr>
            <a:picLocks noChangeAspect="1"/>
          </p:cNvPicPr>
          <p:nvPr userDrawn="1"/>
        </p:nvPicPr>
        <p:blipFill>
          <a:blip r:embed="rId2"/>
          <a:stretch>
            <a:fillRect/>
          </a:stretch>
        </p:blipFill>
        <p:spPr>
          <a:xfrm>
            <a:off x="10842258" y="271514"/>
            <a:ext cx="1095608" cy="450381"/>
          </a:xfrm>
          <a:prstGeom prst="rect">
            <a:avLst/>
          </a:prstGeom>
        </p:spPr>
      </p:pic>
      <p:pic>
        <p:nvPicPr>
          <p:cNvPr id="7" name="Picture 6">
            <a:extLst>
              <a:ext uri="{FF2B5EF4-FFF2-40B4-BE49-F238E27FC236}">
                <a16:creationId xmlns:a16="http://schemas.microsoft.com/office/drawing/2014/main" id="{5545B902-8BAA-534F-12CA-FA72F324C76B}"/>
              </a:ext>
            </a:extLst>
          </p:cNvPr>
          <p:cNvPicPr>
            <a:picLocks noChangeAspect="1"/>
          </p:cNvPicPr>
          <p:nvPr userDrawn="1"/>
        </p:nvPicPr>
        <p:blipFill>
          <a:blip r:embed="rId3"/>
          <a:stretch>
            <a:fillRect/>
          </a:stretch>
        </p:blipFill>
        <p:spPr>
          <a:xfrm>
            <a:off x="577850" y="496704"/>
            <a:ext cx="2679700" cy="1892300"/>
          </a:xfrm>
          <a:prstGeom prst="rect">
            <a:avLst/>
          </a:prstGeom>
        </p:spPr>
      </p:pic>
      <p:pic>
        <p:nvPicPr>
          <p:cNvPr id="9" name="Picture 8">
            <a:extLst>
              <a:ext uri="{FF2B5EF4-FFF2-40B4-BE49-F238E27FC236}">
                <a16:creationId xmlns:a16="http://schemas.microsoft.com/office/drawing/2014/main" id="{551CAB76-4E5A-1F5C-0098-9C78F946A81B}"/>
              </a:ext>
            </a:extLst>
          </p:cNvPr>
          <p:cNvPicPr>
            <a:picLocks noChangeAspect="1"/>
          </p:cNvPicPr>
          <p:nvPr userDrawn="1"/>
        </p:nvPicPr>
        <p:blipFill>
          <a:blip r:embed="rId4"/>
          <a:stretch>
            <a:fillRect/>
          </a:stretch>
        </p:blipFill>
        <p:spPr>
          <a:xfrm>
            <a:off x="8710362" y="4438650"/>
            <a:ext cx="2679700" cy="1892300"/>
          </a:xfrm>
          <a:prstGeom prst="rect">
            <a:avLst/>
          </a:prstGeom>
        </p:spPr>
      </p:pic>
      <p:sp>
        <p:nvSpPr>
          <p:cNvPr id="11" name="Tijdelijke aanduiding voor tekst 2">
            <a:extLst>
              <a:ext uri="{FF2B5EF4-FFF2-40B4-BE49-F238E27FC236}">
                <a16:creationId xmlns:a16="http://schemas.microsoft.com/office/drawing/2014/main" id="{EA6752B0-40B0-A107-D3F6-D9965BE353A8}"/>
              </a:ext>
            </a:extLst>
          </p:cNvPr>
          <p:cNvSpPr>
            <a:spLocks noGrp="1"/>
          </p:cNvSpPr>
          <p:nvPr>
            <p:ph type="body" idx="11" hasCustomPrompt="1"/>
          </p:nvPr>
        </p:nvSpPr>
        <p:spPr>
          <a:xfrm>
            <a:off x="1967909" y="1558958"/>
            <a:ext cx="8256182" cy="3740085"/>
          </a:xfrm>
          <a:prstGeom prst="rect">
            <a:avLst/>
          </a:prstGeom>
        </p:spPr>
        <p:txBody>
          <a:bodyPr anchor="ctr"/>
          <a:lstStyle>
            <a:lvl1pPr marL="0" indent="0" algn="ctr">
              <a:lnSpc>
                <a:spcPct val="100000"/>
              </a:lnSpc>
              <a:buNone/>
              <a:defRPr sz="6000" b="1" i="0">
                <a:solidFill>
                  <a:srgbClr val="AA334D"/>
                </a:solidFill>
                <a:latin typeface="Sohne Breit Extrafett" panose="020B0505030202060203"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PLAATS HIER EEN QUOTE DIE DE SLIDE VULT.</a:t>
            </a:r>
          </a:p>
        </p:txBody>
      </p:sp>
    </p:spTree>
    <p:extLst>
      <p:ext uri="{BB962C8B-B14F-4D97-AF65-F5344CB8AC3E}">
        <p14:creationId xmlns:p14="http://schemas.microsoft.com/office/powerpoint/2010/main" val="332221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ind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2">
            <a:extLst>
              <a:ext uri="{FF2B5EF4-FFF2-40B4-BE49-F238E27FC236}">
                <a16:creationId xmlns:a16="http://schemas.microsoft.com/office/drawing/2014/main" id="{EB82363E-AAE3-B8F6-6BC5-1FE185EB52D9}"/>
              </a:ext>
            </a:extLst>
          </p:cNvPr>
          <p:cNvSpPr>
            <a:spLocks noGrp="1"/>
          </p:cNvSpPr>
          <p:nvPr>
            <p:ph type="body" idx="1" hasCustomPrompt="1"/>
          </p:nvPr>
        </p:nvSpPr>
        <p:spPr>
          <a:xfrm>
            <a:off x="925630" y="5598834"/>
            <a:ext cx="6428940" cy="678873"/>
          </a:xfrm>
          <a:prstGeom prst="rect">
            <a:avLst/>
          </a:prstGeom>
        </p:spPr>
        <p:txBody>
          <a:bodyPr/>
          <a:lstStyle>
            <a:lvl1pPr marL="0" indent="0">
              <a:lnSpc>
                <a:spcPct val="120000"/>
              </a:lnSpc>
              <a:buNone/>
              <a:defRPr sz="3000" b="0"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tekst toe te voegen </a:t>
            </a:r>
          </a:p>
        </p:txBody>
      </p:sp>
      <p:sp>
        <p:nvSpPr>
          <p:cNvPr id="4" name="Text Placeholder 3">
            <a:extLst>
              <a:ext uri="{FF2B5EF4-FFF2-40B4-BE49-F238E27FC236}">
                <a16:creationId xmlns:a16="http://schemas.microsoft.com/office/drawing/2014/main" id="{717C5BDE-B6B5-75F5-C8AF-BC2F77A4FEE7}"/>
              </a:ext>
            </a:extLst>
          </p:cNvPr>
          <p:cNvSpPr>
            <a:spLocks noGrp="1"/>
          </p:cNvSpPr>
          <p:nvPr>
            <p:ph type="body" sz="quarter" idx="10" hasCustomPrompt="1"/>
          </p:nvPr>
        </p:nvSpPr>
        <p:spPr>
          <a:xfrm>
            <a:off x="925512" y="2991144"/>
            <a:ext cx="7273608" cy="2220935"/>
          </a:xfrm>
          <a:prstGeom prst="rect">
            <a:avLst/>
          </a:prstGeom>
        </p:spPr>
        <p:txBody>
          <a:bodyPr/>
          <a:lstStyle>
            <a:lvl1pPr marL="0" indent="0">
              <a:buNone/>
              <a:defRPr sz="6000" b="1" i="0">
                <a:solidFill>
                  <a:schemeClr val="bg1"/>
                </a:solidFill>
                <a:latin typeface="Sohne Breit Extrafett" panose="020B0505030202060203" pitchFamily="34" charset="77"/>
              </a:defRPr>
            </a:lvl1pPr>
          </a:lstStyle>
          <a:p>
            <a:pPr>
              <a:lnSpc>
                <a:spcPct val="80000"/>
              </a:lnSpc>
            </a:pPr>
            <a:r>
              <a:rPr lang="nl-NL" dirty="0">
                <a:solidFill>
                  <a:schemeClr val="bg1"/>
                </a:solidFill>
              </a:rPr>
              <a:t>KLIKKEN OM EEN TITEL TOE TE VOEGEN.</a:t>
            </a:r>
          </a:p>
        </p:txBody>
      </p:sp>
    </p:spTree>
    <p:extLst>
      <p:ext uri="{BB962C8B-B14F-4D97-AF65-F5344CB8AC3E}">
        <p14:creationId xmlns:p14="http://schemas.microsoft.com/office/powerpoint/2010/main" val="2195561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4CCF9-A452-66BC-4323-F21B3B1DA21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F62DC13-C8FA-AAEC-B0D8-84770FEC71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95D285D-7CE2-B247-EBDE-42E1CED92D1B}"/>
              </a:ext>
            </a:extLst>
          </p:cNvPr>
          <p:cNvSpPr>
            <a:spLocks noGrp="1"/>
          </p:cNvSpPr>
          <p:nvPr>
            <p:ph type="dt" sz="half" idx="10"/>
          </p:nvPr>
        </p:nvSpPr>
        <p:spPr/>
        <p:txBody>
          <a:bodyPr/>
          <a:lstStyle/>
          <a:p>
            <a:fld id="{F348BB0D-B552-4B85-84AD-3144839FD77C}"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B9CB6631-6148-F18E-0F5D-760F11B9E73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5B5FE1D-9FDB-7B05-5A63-B44896939486}"/>
              </a:ext>
            </a:extLst>
          </p:cNvPr>
          <p:cNvSpPr>
            <a:spLocks noGrp="1"/>
          </p:cNvSpPr>
          <p:nvPr>
            <p:ph type="sldNum" sz="quarter" idx="12"/>
          </p:nvPr>
        </p:nvSpPr>
        <p:spPr/>
        <p:txBody>
          <a:bodyPr/>
          <a:lstStyle/>
          <a:p>
            <a:fld id="{A1BAB534-1FB6-45E9-86DF-1254938A9C07}" type="slidenum">
              <a:rPr lang="nl-NL" smtClean="0"/>
              <a:t>‹nr.›</a:t>
            </a:fld>
            <a:endParaRPr lang="nl-NL"/>
          </a:p>
        </p:txBody>
      </p:sp>
    </p:spTree>
    <p:extLst>
      <p:ext uri="{BB962C8B-B14F-4D97-AF65-F5344CB8AC3E}">
        <p14:creationId xmlns:p14="http://schemas.microsoft.com/office/powerpoint/2010/main" val="815050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93AD-402C-286A-E633-71A2C20063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BCE9E674-9546-D774-91D1-42AB497E9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3582345-DBBF-483F-1B32-D9DCBA003690}"/>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A342C8AD-A475-DAFD-716B-4EC1444AAAA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8F97E94-871C-B1F6-9356-1E9DC92610A2}"/>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1995573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A1AB-EECF-7A72-C017-B42B3C630242}"/>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FEC083AC-3C52-F274-5134-087A074568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0DE3069-2996-D138-22F3-6D6E33D0D60E}"/>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FC8135AB-91F3-7314-7581-E21C620E011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B16B8DA-92EE-5805-88D6-82A10EAC5020}"/>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2610139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B908-DD05-5EED-0E48-7D57D2C52E4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E7CFCEA5-515E-8980-F057-8F92F0FDA1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43263A-4EE3-A680-8638-57EECB98C3DE}"/>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49630251-552F-4936-2429-748B721FBA3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179099E-15E7-4058-324E-D5B2A3265CDE}"/>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1426066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2F8BF-7187-6DCD-E78A-30CEF9A6A579}"/>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2E09A9CE-A026-890B-0A1D-C6E60BC763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1C3FDA21-CD78-8266-8584-DB28814A3D3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1204C3BD-40EE-747D-7795-8C8F93C71A41}"/>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6" name="Footer Placeholder 5">
            <a:extLst>
              <a:ext uri="{FF2B5EF4-FFF2-40B4-BE49-F238E27FC236}">
                <a16:creationId xmlns:a16="http://schemas.microsoft.com/office/drawing/2014/main" id="{8AAA484A-3BCC-D05F-2495-CBC8F639BC0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09577BF-481B-32DE-C686-2D15A69BD786}"/>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604376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9375-6B61-FAA9-B88F-26BAFB1ABFC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533CB134-F02E-0376-FA0E-868623BF7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C0F299-B1D3-C563-CF8B-4CFA95C284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1DD6918D-C862-19F2-73EB-EC8F1D4B5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6FDCE7-2970-E436-5B62-BC63FE659A6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AB53C628-B692-DFCD-F7CD-B684B14A4BF3}"/>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8" name="Footer Placeholder 7">
            <a:extLst>
              <a:ext uri="{FF2B5EF4-FFF2-40B4-BE49-F238E27FC236}">
                <a16:creationId xmlns:a16="http://schemas.microsoft.com/office/drawing/2014/main" id="{2CCC0C77-9D3F-BBE6-61A2-78B8C5F7D9A8}"/>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5F4160FB-0562-089B-31F9-E8962A247055}"/>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328485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126E-A152-77B4-5138-A61C1B83B4EF}"/>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0ACBECCE-33EE-20E7-D080-6E4D071C6526}"/>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4" name="Footer Placeholder 3">
            <a:extLst>
              <a:ext uri="{FF2B5EF4-FFF2-40B4-BE49-F238E27FC236}">
                <a16:creationId xmlns:a16="http://schemas.microsoft.com/office/drawing/2014/main" id="{3FA26051-080D-BE54-5293-BF55D580994F}"/>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25BB72CA-B15A-65E9-E9FF-C0C21C0BBEA5}"/>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3113652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EBFAC-646A-1170-A0B6-4650A9928262}"/>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3" name="Footer Placeholder 2">
            <a:extLst>
              <a:ext uri="{FF2B5EF4-FFF2-40B4-BE49-F238E27FC236}">
                <a16:creationId xmlns:a16="http://schemas.microsoft.com/office/drawing/2014/main" id="{F5614D85-5419-F39D-10FF-5A1D59CE40DE}"/>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3196948D-E2C7-7D77-195E-B2FD7880919F}"/>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149577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el tekst">
    <p:spTree>
      <p:nvGrpSpPr>
        <p:cNvPr id="1" name=""/>
        <p:cNvGrpSpPr/>
        <p:nvPr/>
      </p:nvGrpSpPr>
      <p:grpSpPr>
        <a:xfrm>
          <a:off x="0" y="0"/>
          <a:ext cx="0" cy="0"/>
          <a:chOff x="0" y="0"/>
          <a:chExt cx="0" cy="0"/>
        </a:xfrm>
      </p:grpSpPr>
      <p:pic>
        <p:nvPicPr>
          <p:cNvPr id="11" name="Afbeelding 4" descr="Afbeelding met waas, schermopname, wazig, Kleurrijkheid&#10;&#10;Automatisch gegenereerde beschrijving">
            <a:extLst>
              <a:ext uri="{FF2B5EF4-FFF2-40B4-BE49-F238E27FC236}">
                <a16:creationId xmlns:a16="http://schemas.microsoft.com/office/drawing/2014/main" id="{A06E87C2-B1E3-8109-B67F-922F6D6DBD65}"/>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BFDFBE2D-8A5F-2D51-C529-E198360584F2}"/>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2" name="Tijdelijke aanduiding voor tekst 2">
            <a:extLst>
              <a:ext uri="{FF2B5EF4-FFF2-40B4-BE49-F238E27FC236}">
                <a16:creationId xmlns:a16="http://schemas.microsoft.com/office/drawing/2014/main" id="{4CE6FC6F-8005-3C92-9935-BCFB87ECEBB0}"/>
              </a:ext>
            </a:extLst>
          </p:cNvPr>
          <p:cNvSpPr>
            <a:spLocks noGrp="1"/>
          </p:cNvSpPr>
          <p:nvPr>
            <p:ph type="body" idx="13" hasCustomPrompt="1"/>
          </p:nvPr>
        </p:nvSpPr>
        <p:spPr>
          <a:xfrm>
            <a:off x="804123" y="1748717"/>
            <a:ext cx="5152293" cy="904047"/>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de tekststijl te bewerken</a:t>
            </a:r>
          </a:p>
        </p:txBody>
      </p:sp>
      <p:sp>
        <p:nvSpPr>
          <p:cNvPr id="7" name="Tijdelijke aanduiding voor tekst 2">
            <a:extLst>
              <a:ext uri="{FF2B5EF4-FFF2-40B4-BE49-F238E27FC236}">
                <a16:creationId xmlns:a16="http://schemas.microsoft.com/office/drawing/2014/main" id="{F3975CAB-FAF7-DFCD-72C8-B66EDE5F54E0}"/>
              </a:ext>
            </a:extLst>
          </p:cNvPr>
          <p:cNvSpPr>
            <a:spLocks noGrp="1"/>
          </p:cNvSpPr>
          <p:nvPr>
            <p:ph type="body" idx="14" hasCustomPrompt="1"/>
          </p:nvPr>
        </p:nvSpPr>
        <p:spPr>
          <a:xfrm>
            <a:off x="804123"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
        <p:nvSpPr>
          <p:cNvPr id="10" name="Tijdelijke aanduiding voor tekst 2">
            <a:extLst>
              <a:ext uri="{FF2B5EF4-FFF2-40B4-BE49-F238E27FC236}">
                <a16:creationId xmlns:a16="http://schemas.microsoft.com/office/drawing/2014/main" id="{3056FCE9-3FBC-DBC8-E29B-9ECA80E5783C}"/>
              </a:ext>
            </a:extLst>
          </p:cNvPr>
          <p:cNvSpPr>
            <a:spLocks noGrp="1"/>
          </p:cNvSpPr>
          <p:nvPr>
            <p:ph type="body" idx="16" hasCustomPrompt="1"/>
          </p:nvPr>
        </p:nvSpPr>
        <p:spPr>
          <a:xfrm>
            <a:off x="6237769"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Tree>
    <p:extLst>
      <p:ext uri="{BB962C8B-B14F-4D97-AF65-F5344CB8AC3E}">
        <p14:creationId xmlns:p14="http://schemas.microsoft.com/office/powerpoint/2010/main" val="43715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1921-0E87-E6DC-0F90-236DC82078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772E66F0-9BC6-CC23-DA96-E1ADC2CF0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19A2A6AD-43B6-7066-C0C3-1B5A550A6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E39DFF-B286-B2DD-0503-9EEF1B655142}"/>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6" name="Footer Placeholder 5">
            <a:extLst>
              <a:ext uri="{FF2B5EF4-FFF2-40B4-BE49-F238E27FC236}">
                <a16:creationId xmlns:a16="http://schemas.microsoft.com/office/drawing/2014/main" id="{AF3D8FEA-7D93-1DDA-6817-774F48EAC552}"/>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C885D834-F574-BB96-13DB-D8ED97C8D8C4}"/>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2373062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68F1-67E5-6B59-E98D-DB7A88EA24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04661407-8C1B-6709-6A1E-4BB5480059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B6A9972B-2321-4E1B-3AC5-3A7AC2FF0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46C3F7-6CE1-EC45-DD9C-F66A22E93123}"/>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6" name="Footer Placeholder 5">
            <a:extLst>
              <a:ext uri="{FF2B5EF4-FFF2-40B4-BE49-F238E27FC236}">
                <a16:creationId xmlns:a16="http://schemas.microsoft.com/office/drawing/2014/main" id="{D80E801E-3E57-B044-21C3-A3EC7C72C25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270A318-7792-D4BA-03E4-4FE1BF55360B}"/>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529039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CD22-6C84-B562-C520-7393EB3AC107}"/>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F2D70106-3BD4-9ACB-FEAE-591A421E332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D508313-D5A7-5B6F-6750-96D2D6E3F9D1}"/>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18E47FC1-8691-8031-71DF-3335992B636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0A72ED6-01E8-D255-8818-85189E132201}"/>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2698995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C8B52-F2A7-2047-AE0A-B48D6E196D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A91C439-04E7-E835-5C57-46108B92FA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75187EF8-90C2-3842-95CD-04142D99EB75}"/>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0AFD687E-3C4B-1E14-3AF9-AEC21581928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862F281-9755-1CCF-BAF0-5C9ACDA22FB6}"/>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3712847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386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F55CA-32DC-8FE7-9CF3-6A405862A48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9C69A4A-F0D1-AC60-1D78-7116A4F0FF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1735CE0-AA1C-97F5-2039-E76E12779057}"/>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FCF46BE7-F75C-3A9B-3EF1-4065122CEC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190959-D412-EA14-1E21-362DFA39FD6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257813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5FA73-EF8D-2749-5D3C-6940A0D2CB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481C70C-27ED-5A99-5940-62802E4E0B6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35DE42E-0DE2-BDD9-B5AF-8946A608498A}"/>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B3795E50-281E-6A1B-B382-910733FBEC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6084BA-16F1-7667-956B-FB6FEB1AD76A}"/>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3012883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F9E3A-FC28-C9DA-710B-D1C7E62FC43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1E1E4D0-66B7-2ECA-97CC-154368420F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27879AC-EF0C-79C7-852F-49CC32067F5B}"/>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4CD00425-59B7-DA26-9032-F0A638C3F4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CCEBAC-6A67-1AA4-608B-5B16257D341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95754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BBB94-92D3-B815-A5B5-F207EED6567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816EA8-2653-2654-B5F9-634A5C39C5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B173F23-FE4F-BB71-1DE1-FCDF6310342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1CF6DB8-65C2-F524-9924-3A6E7F7418CE}"/>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6" name="Tijdelijke aanduiding voor voettekst 5">
            <a:extLst>
              <a:ext uri="{FF2B5EF4-FFF2-40B4-BE49-F238E27FC236}">
                <a16:creationId xmlns:a16="http://schemas.microsoft.com/office/drawing/2014/main" id="{79B78037-F843-D4A2-51D7-FFAC3F4CD4B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70C59D-6108-BD2C-6232-2D9BF32C741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62539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DABFA-E549-DFD5-F337-86D652BF3A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BB3E3FE-0956-324F-00D1-AC424FEE4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EB2F2A5-F9FC-ED99-5E61-35868E16674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7F3A919-1830-DC79-3E96-C3D1C7A94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3E066EE-8362-ED83-1F8A-92CBF15B96D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F96D41D-FD82-FEA6-D96F-FEBE53957EFC}"/>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8" name="Tijdelijke aanduiding voor voettekst 7">
            <a:extLst>
              <a:ext uri="{FF2B5EF4-FFF2-40B4-BE49-F238E27FC236}">
                <a16:creationId xmlns:a16="http://schemas.microsoft.com/office/drawing/2014/main" id="{B7ED26EC-7ED0-85F5-2253-DAE735992D3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27CD72D-71D2-7500-1474-E390515E5F2C}"/>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09860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atje links tekst rechts">
    <p:spTree>
      <p:nvGrpSpPr>
        <p:cNvPr id="1" name=""/>
        <p:cNvGrpSpPr/>
        <p:nvPr/>
      </p:nvGrpSpPr>
      <p:grpSpPr>
        <a:xfrm>
          <a:off x="0" y="0"/>
          <a:ext cx="0" cy="0"/>
          <a:chOff x="0" y="0"/>
          <a:chExt cx="0" cy="0"/>
        </a:xfrm>
      </p:grpSpPr>
      <p:pic>
        <p:nvPicPr>
          <p:cNvPr id="2" name="Afbeelding 1" descr="Afbeelding met Graphics, Lettertype, grafische vormgeving, schermopname&#10;&#10;Automatisch gegenereerde beschrijving">
            <a:extLst>
              <a:ext uri="{FF2B5EF4-FFF2-40B4-BE49-F238E27FC236}">
                <a16:creationId xmlns:a16="http://schemas.microsoft.com/office/drawing/2014/main" id="{59D45AB4-435E-1E86-5D7A-94B8B83F3686}"/>
              </a:ext>
            </a:extLst>
          </p:cNvPr>
          <p:cNvPicPr>
            <a:picLocks noChangeAspect="1"/>
          </p:cNvPicPr>
          <p:nvPr userDrawn="1"/>
        </p:nvPicPr>
        <p:blipFill>
          <a:blip r:embed="rId2"/>
          <a:stretch>
            <a:fillRect/>
          </a:stretch>
        </p:blipFill>
        <p:spPr>
          <a:xfrm>
            <a:off x="10842258" y="271514"/>
            <a:ext cx="1095608" cy="450381"/>
          </a:xfrm>
          <a:prstGeom prst="rect">
            <a:avLst/>
          </a:prstGeom>
        </p:spPr>
      </p:pic>
      <p:sp>
        <p:nvSpPr>
          <p:cNvPr id="3" name="Tijdelijke aanduiding voor tekst 2">
            <a:extLst>
              <a:ext uri="{FF2B5EF4-FFF2-40B4-BE49-F238E27FC236}">
                <a16:creationId xmlns:a16="http://schemas.microsoft.com/office/drawing/2014/main" id="{6E6A4957-0B57-CEC3-A973-0973FA8EE74E}"/>
              </a:ext>
            </a:extLst>
          </p:cNvPr>
          <p:cNvSpPr>
            <a:spLocks noGrp="1"/>
          </p:cNvSpPr>
          <p:nvPr>
            <p:ph type="body" idx="12" hasCustomPrompt="1"/>
          </p:nvPr>
        </p:nvSpPr>
        <p:spPr>
          <a:xfrm>
            <a:off x="5786338" y="2510526"/>
            <a:ext cx="5562666" cy="918474"/>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een titel toe te voegen</a:t>
            </a:r>
          </a:p>
        </p:txBody>
      </p:sp>
      <p:sp>
        <p:nvSpPr>
          <p:cNvPr id="5" name="Tijdelijke aanduiding voor tekst 2">
            <a:extLst>
              <a:ext uri="{FF2B5EF4-FFF2-40B4-BE49-F238E27FC236}">
                <a16:creationId xmlns:a16="http://schemas.microsoft.com/office/drawing/2014/main" id="{94FE22D9-ABA4-1A5F-3337-AAF825FC366F}"/>
              </a:ext>
            </a:extLst>
          </p:cNvPr>
          <p:cNvSpPr>
            <a:spLocks noGrp="1"/>
          </p:cNvSpPr>
          <p:nvPr>
            <p:ph type="body" idx="13" hasCustomPrompt="1"/>
          </p:nvPr>
        </p:nvSpPr>
        <p:spPr>
          <a:xfrm>
            <a:off x="5786338" y="3701660"/>
            <a:ext cx="5562666"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a:p>
            <a:pPr lvl="0"/>
            <a:endParaRPr lang="nl-NL" dirty="0"/>
          </a:p>
          <a:p>
            <a:pPr lvl="0"/>
            <a:endParaRPr lang="nl-NL" dirty="0"/>
          </a:p>
        </p:txBody>
      </p:sp>
      <p:sp>
        <p:nvSpPr>
          <p:cNvPr id="6" name="Tijdelijke aanduiding voor inhoud 3">
            <a:extLst>
              <a:ext uri="{FF2B5EF4-FFF2-40B4-BE49-F238E27FC236}">
                <a16:creationId xmlns:a16="http://schemas.microsoft.com/office/drawing/2014/main" id="{2C704C15-E6C7-5BC6-E564-19FE3B4289AF}"/>
              </a:ext>
            </a:extLst>
          </p:cNvPr>
          <p:cNvSpPr>
            <a:spLocks noGrp="1"/>
          </p:cNvSpPr>
          <p:nvPr>
            <p:ph sz="half" idx="14" hasCustomPrompt="1"/>
          </p:nvPr>
        </p:nvSpPr>
        <p:spPr>
          <a:xfrm>
            <a:off x="842996" y="961036"/>
            <a:ext cx="4377105" cy="5208588"/>
          </a:xfrm>
          <a:prstGeom prst="rect">
            <a:avLst/>
          </a:prstGeom>
        </p:spPr>
        <p:txBody>
          <a:bodyPr/>
          <a:lstStyle>
            <a:lvl1pPr marL="0" indent="0">
              <a:lnSpc>
                <a:spcPct val="100000"/>
              </a:lnSpc>
              <a:buNone/>
              <a:defRPr b="0" i="0">
                <a:solidFill>
                  <a:schemeClr val="accent6"/>
                </a:solidFill>
                <a:latin typeface="DM Sans 14pt" pitchFamily="2" charset="77"/>
              </a:defRPr>
            </a:lvl1pPr>
            <a:lvl2pPr>
              <a:defRPr b="0" i="0">
                <a:solidFill>
                  <a:schemeClr val="accent5"/>
                </a:solidFill>
                <a:latin typeface="DM Sans 14pt" pitchFamily="2" charset="77"/>
              </a:defRPr>
            </a:lvl2pPr>
            <a:lvl3pPr>
              <a:defRPr b="0" i="0">
                <a:solidFill>
                  <a:schemeClr val="accent5"/>
                </a:solidFill>
                <a:latin typeface="DM Sans 14pt" pitchFamily="2" charset="77"/>
              </a:defRPr>
            </a:lvl3pPr>
            <a:lvl4pPr>
              <a:defRPr b="0" i="0">
                <a:solidFill>
                  <a:schemeClr val="accent5"/>
                </a:solidFill>
                <a:latin typeface="DM Sans 14pt" pitchFamily="2" charset="77"/>
              </a:defRPr>
            </a:lvl4pPr>
            <a:lvl5pPr>
              <a:defRPr b="0" i="0">
                <a:solidFill>
                  <a:schemeClr val="accent5"/>
                </a:solidFill>
                <a:latin typeface="DM Sans 14pt" pitchFamily="2" charset="77"/>
              </a:defRPr>
            </a:lvl5pPr>
          </a:lstStyle>
          <a:p>
            <a:pPr lvl="0"/>
            <a:r>
              <a:rPr lang="nl-NL" dirty="0"/>
              <a:t>Klikken om een object toe te voegen</a:t>
            </a:r>
          </a:p>
        </p:txBody>
      </p:sp>
    </p:spTree>
    <p:extLst>
      <p:ext uri="{BB962C8B-B14F-4D97-AF65-F5344CB8AC3E}">
        <p14:creationId xmlns:p14="http://schemas.microsoft.com/office/powerpoint/2010/main" val="4094496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288A4-757C-F332-E41A-0CE01F40500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F0AA62A-21C4-DF5C-AFB0-B5BEE504A1B3}"/>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4" name="Tijdelijke aanduiding voor voettekst 3">
            <a:extLst>
              <a:ext uri="{FF2B5EF4-FFF2-40B4-BE49-F238E27FC236}">
                <a16:creationId xmlns:a16="http://schemas.microsoft.com/office/drawing/2014/main" id="{FEC60180-8C9C-B3F1-C8D3-CF7909B6A39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58B8746-2B11-3F95-8BC7-5580F46612A5}"/>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031291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CC05F9E-FB71-EC04-2801-7875F942B9BB}"/>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3" name="Tijdelijke aanduiding voor voettekst 2">
            <a:extLst>
              <a:ext uri="{FF2B5EF4-FFF2-40B4-BE49-F238E27FC236}">
                <a16:creationId xmlns:a16="http://schemas.microsoft.com/office/drawing/2014/main" id="{4A4E19B9-8CD6-C525-6F75-D92E4A4E001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48CDCA-88D2-E9F6-BFFC-46D3F584613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708187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3B2DB-CEA9-74E5-63BA-4F69EB346CA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940275F-52B8-1689-6E4D-20B89E59A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6134D01-B9F2-27E8-6827-67B6B8382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369D08-7780-EC6B-6F5A-286ECDC2E7E8}"/>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6" name="Tijdelijke aanduiding voor voettekst 5">
            <a:extLst>
              <a:ext uri="{FF2B5EF4-FFF2-40B4-BE49-F238E27FC236}">
                <a16:creationId xmlns:a16="http://schemas.microsoft.com/office/drawing/2014/main" id="{E7AC369F-94EA-D3C6-7315-D7EF0916A4A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8C84676-CC3E-03BD-1751-B3E5D1FE2A08}"/>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812947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C5F9A-2682-FF2D-B78C-7D2DF7C73AC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223D83D-3F9D-C7EE-17C0-7FB21D0AC6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8C8064A-359D-4137-AF1F-3BC5C255C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6CCFBD-9B8A-3C11-8150-EBA98F6F427B}"/>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6" name="Tijdelijke aanduiding voor voettekst 5">
            <a:extLst>
              <a:ext uri="{FF2B5EF4-FFF2-40B4-BE49-F238E27FC236}">
                <a16:creationId xmlns:a16="http://schemas.microsoft.com/office/drawing/2014/main" id="{6E9D4CB9-589A-3038-A5C9-0D51B16A9A4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56C21AA-6047-09E3-49AD-27B39CBCF507}"/>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2725647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3F04E4-918C-A45D-B802-BF3AA32E8EF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B69BFA2-395E-8569-6CF2-B04881D87B9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076432-FFAF-F71F-FCD4-CD907F2AE676}"/>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0CA85863-7C49-0FF2-F2B7-D9EE552E40F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A634A0-3E95-E50F-EAF5-70064FE9A2B8}"/>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4253924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41DE063-648D-898C-EC8F-4E903DEB37E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665C5F2-D961-3737-5CE6-55382FCCC58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F5DBF86-82AF-062D-964C-1DC60B95DA85}"/>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5958ECAA-8748-B942-BEF1-89429A2C04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B5E39B-836D-AD91-2B8C-0C081635B4E6}"/>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57634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links plaatje rechts">
    <p:spTree>
      <p:nvGrpSpPr>
        <p:cNvPr id="1" name=""/>
        <p:cNvGrpSpPr/>
        <p:nvPr/>
      </p:nvGrpSpPr>
      <p:grpSpPr>
        <a:xfrm>
          <a:off x="0" y="0"/>
          <a:ext cx="0" cy="0"/>
          <a:chOff x="0" y="0"/>
          <a:chExt cx="0" cy="0"/>
        </a:xfrm>
      </p:grpSpPr>
      <p:pic>
        <p:nvPicPr>
          <p:cNvPr id="7" name="Afbeelding 6" descr="Afbeelding met Graphics, Lettertype, grafische vormgeving, schermopname&#10;&#10;Automatisch gegenereerde beschrijving">
            <a:extLst>
              <a:ext uri="{FF2B5EF4-FFF2-40B4-BE49-F238E27FC236}">
                <a16:creationId xmlns:a16="http://schemas.microsoft.com/office/drawing/2014/main" id="{195D4557-C610-1494-F4D3-450ED95EF786}"/>
              </a:ext>
            </a:extLst>
          </p:cNvPr>
          <p:cNvPicPr>
            <a:picLocks noChangeAspect="1"/>
          </p:cNvPicPr>
          <p:nvPr userDrawn="1"/>
        </p:nvPicPr>
        <p:blipFill>
          <a:blip r:embed="rId2"/>
          <a:stretch>
            <a:fillRect/>
          </a:stretch>
        </p:blipFill>
        <p:spPr>
          <a:xfrm>
            <a:off x="10842258" y="271514"/>
            <a:ext cx="1095608" cy="450381"/>
          </a:xfrm>
          <a:prstGeom prst="rect">
            <a:avLst/>
          </a:prstGeom>
        </p:spPr>
      </p:pic>
      <p:sp>
        <p:nvSpPr>
          <p:cNvPr id="4" name="Tijdelijke aanduiding voor tekst 2">
            <a:extLst>
              <a:ext uri="{FF2B5EF4-FFF2-40B4-BE49-F238E27FC236}">
                <a16:creationId xmlns:a16="http://schemas.microsoft.com/office/drawing/2014/main" id="{D9602014-B127-E62C-8514-FD031DA9F05F}"/>
              </a:ext>
            </a:extLst>
          </p:cNvPr>
          <p:cNvSpPr>
            <a:spLocks noGrp="1"/>
          </p:cNvSpPr>
          <p:nvPr>
            <p:ph type="body" idx="12" hasCustomPrompt="1"/>
          </p:nvPr>
        </p:nvSpPr>
        <p:spPr>
          <a:xfrm>
            <a:off x="842996" y="2510526"/>
            <a:ext cx="5562666" cy="918474"/>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een titel toe te voegen</a:t>
            </a:r>
          </a:p>
        </p:txBody>
      </p:sp>
      <p:sp>
        <p:nvSpPr>
          <p:cNvPr id="5" name="Tijdelijke aanduiding voor tekst 2">
            <a:extLst>
              <a:ext uri="{FF2B5EF4-FFF2-40B4-BE49-F238E27FC236}">
                <a16:creationId xmlns:a16="http://schemas.microsoft.com/office/drawing/2014/main" id="{341DCFD3-04C6-4B7D-A5C6-6097842FB2D8}"/>
              </a:ext>
            </a:extLst>
          </p:cNvPr>
          <p:cNvSpPr>
            <a:spLocks noGrp="1"/>
          </p:cNvSpPr>
          <p:nvPr>
            <p:ph type="body" idx="15" hasCustomPrompt="1"/>
          </p:nvPr>
        </p:nvSpPr>
        <p:spPr>
          <a:xfrm>
            <a:off x="842996" y="3701660"/>
            <a:ext cx="5562666" cy="2488003"/>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a:p>
            <a:pPr lvl="0"/>
            <a:endParaRPr lang="nl-NL" dirty="0"/>
          </a:p>
          <a:p>
            <a:pPr lvl="0"/>
            <a:endParaRPr lang="nl-NL" dirty="0"/>
          </a:p>
        </p:txBody>
      </p:sp>
      <p:sp>
        <p:nvSpPr>
          <p:cNvPr id="8" name="Tijdelijke aanduiding voor inhoud 3">
            <a:extLst>
              <a:ext uri="{FF2B5EF4-FFF2-40B4-BE49-F238E27FC236}">
                <a16:creationId xmlns:a16="http://schemas.microsoft.com/office/drawing/2014/main" id="{57B84043-BBC0-6A38-BFF5-752372EE5D19}"/>
              </a:ext>
            </a:extLst>
          </p:cNvPr>
          <p:cNvSpPr>
            <a:spLocks noGrp="1"/>
          </p:cNvSpPr>
          <p:nvPr>
            <p:ph sz="half" idx="16" hasCustomPrompt="1"/>
          </p:nvPr>
        </p:nvSpPr>
        <p:spPr>
          <a:xfrm>
            <a:off x="6971899" y="981075"/>
            <a:ext cx="4377105" cy="5208588"/>
          </a:xfrm>
          <a:prstGeom prst="rect">
            <a:avLst/>
          </a:prstGeom>
        </p:spPr>
        <p:txBody>
          <a:bodyPr/>
          <a:lstStyle>
            <a:lvl1pPr marL="0" indent="0">
              <a:lnSpc>
                <a:spcPct val="100000"/>
              </a:lnSpc>
              <a:buNone/>
              <a:defRPr b="0" i="0">
                <a:solidFill>
                  <a:schemeClr val="accent6"/>
                </a:solidFill>
                <a:latin typeface="DM Sans 14pt" pitchFamily="2" charset="77"/>
              </a:defRPr>
            </a:lvl1pPr>
            <a:lvl2pPr>
              <a:defRPr b="0" i="0">
                <a:solidFill>
                  <a:schemeClr val="accent5"/>
                </a:solidFill>
                <a:latin typeface="DM Sans 14pt" pitchFamily="2" charset="77"/>
              </a:defRPr>
            </a:lvl2pPr>
            <a:lvl3pPr>
              <a:defRPr b="0" i="0">
                <a:solidFill>
                  <a:schemeClr val="accent5"/>
                </a:solidFill>
                <a:latin typeface="DM Sans 14pt" pitchFamily="2" charset="77"/>
              </a:defRPr>
            </a:lvl3pPr>
            <a:lvl4pPr>
              <a:defRPr b="0" i="0">
                <a:solidFill>
                  <a:schemeClr val="accent5"/>
                </a:solidFill>
                <a:latin typeface="DM Sans 14pt" pitchFamily="2" charset="77"/>
              </a:defRPr>
            </a:lvl4pPr>
            <a:lvl5pPr>
              <a:defRPr b="0" i="0">
                <a:solidFill>
                  <a:schemeClr val="accent5"/>
                </a:solidFill>
                <a:latin typeface="DM Sans 14pt" pitchFamily="2" charset="77"/>
              </a:defRPr>
            </a:lvl5pPr>
          </a:lstStyle>
          <a:p>
            <a:pPr lvl="0"/>
            <a:r>
              <a:rPr lang="nl-NL" dirty="0"/>
              <a:t>Klikken om een object toe te voegen</a:t>
            </a:r>
          </a:p>
        </p:txBody>
      </p:sp>
    </p:spTree>
    <p:extLst>
      <p:ext uri="{BB962C8B-B14F-4D97-AF65-F5344CB8AC3E}">
        <p14:creationId xmlns:p14="http://schemas.microsoft.com/office/powerpoint/2010/main" val="1356925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beeldvullend">
    <p:spTree>
      <p:nvGrpSpPr>
        <p:cNvPr id="1" name=""/>
        <p:cNvGrpSpPr/>
        <p:nvPr/>
      </p:nvGrpSpPr>
      <p:grpSpPr>
        <a:xfrm>
          <a:off x="0" y="0"/>
          <a:ext cx="0" cy="0"/>
          <a:chOff x="0" y="0"/>
          <a:chExt cx="0" cy="0"/>
        </a:xfrm>
      </p:grpSpPr>
      <p:pic>
        <p:nvPicPr>
          <p:cNvPr id="5" name="Afbeelding 4" descr="Afbeelding met waas, schermopname, wazig, Kleurrijkheid&#10;&#10;Automatisch gegenereerde beschrijving">
            <a:extLst>
              <a:ext uri="{FF2B5EF4-FFF2-40B4-BE49-F238E27FC236}">
                <a16:creationId xmlns:a16="http://schemas.microsoft.com/office/drawing/2014/main" id="{B2014371-E174-70C0-551C-5F4661BBAA99}"/>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0283D6A1-931C-5C3D-2656-CBB483E15CF0}"/>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7" name="Media Placeholder 6">
            <a:extLst>
              <a:ext uri="{FF2B5EF4-FFF2-40B4-BE49-F238E27FC236}">
                <a16:creationId xmlns:a16="http://schemas.microsoft.com/office/drawing/2014/main" id="{7A2C513B-D7CD-489A-E9A2-62B2347E9F51}"/>
              </a:ext>
            </a:extLst>
          </p:cNvPr>
          <p:cNvSpPr>
            <a:spLocks noGrp="1"/>
          </p:cNvSpPr>
          <p:nvPr>
            <p:ph type="media" sz="quarter" idx="10" hasCustomPrompt="1"/>
          </p:nvPr>
        </p:nvSpPr>
        <p:spPr>
          <a:xfrm>
            <a:off x="-1" y="0"/>
            <a:ext cx="12211249" cy="6877250"/>
          </a:xfrm>
          <a:prstGeom prst="rect">
            <a:avLst/>
          </a:prstGeom>
        </p:spPr>
        <p:txBody>
          <a:bodyPr anchor="ctr"/>
          <a:lstStyle>
            <a:lvl1pPr marL="0" indent="0" algn="ctr">
              <a:buNone/>
              <a:defRPr sz="2400">
                <a:solidFill>
                  <a:schemeClr val="accent6"/>
                </a:solidFill>
              </a:defRPr>
            </a:lvl1pPr>
          </a:lstStyle>
          <a:p>
            <a:r>
              <a:rPr lang="en-NL" dirty="0"/>
              <a:t>Klik om een beeldvullende video toe te voegen</a:t>
            </a:r>
          </a:p>
        </p:txBody>
      </p:sp>
    </p:spTree>
    <p:extLst>
      <p:ext uri="{BB962C8B-B14F-4D97-AF65-F5344CB8AC3E}">
        <p14:creationId xmlns:p14="http://schemas.microsoft.com/office/powerpoint/2010/main" val="401414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et video">
    <p:spTree>
      <p:nvGrpSpPr>
        <p:cNvPr id="1" name=""/>
        <p:cNvGrpSpPr/>
        <p:nvPr/>
      </p:nvGrpSpPr>
      <p:grpSpPr>
        <a:xfrm>
          <a:off x="0" y="0"/>
          <a:ext cx="0" cy="0"/>
          <a:chOff x="0" y="0"/>
          <a:chExt cx="0" cy="0"/>
        </a:xfrm>
      </p:grpSpPr>
      <p:pic>
        <p:nvPicPr>
          <p:cNvPr id="5" name="Afbeelding 4" descr="Afbeelding met waas, schermopname, wazig, Kleurrijkheid&#10;&#10;Automatisch gegenereerde beschrijving">
            <a:extLst>
              <a:ext uri="{FF2B5EF4-FFF2-40B4-BE49-F238E27FC236}">
                <a16:creationId xmlns:a16="http://schemas.microsoft.com/office/drawing/2014/main" id="{B2014371-E174-70C0-551C-5F4661BBAA99}"/>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0283D6A1-931C-5C3D-2656-CBB483E15CF0}"/>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2" name="Tijdelijke aanduiding voor tekst 2">
            <a:extLst>
              <a:ext uri="{FF2B5EF4-FFF2-40B4-BE49-F238E27FC236}">
                <a16:creationId xmlns:a16="http://schemas.microsoft.com/office/drawing/2014/main" id="{BB88B072-32EE-927A-2547-47C248576BB5}"/>
              </a:ext>
            </a:extLst>
          </p:cNvPr>
          <p:cNvSpPr>
            <a:spLocks noGrp="1"/>
          </p:cNvSpPr>
          <p:nvPr>
            <p:ph type="body" idx="11" hasCustomPrompt="1"/>
          </p:nvPr>
        </p:nvSpPr>
        <p:spPr>
          <a:xfrm>
            <a:off x="809459" y="1855772"/>
            <a:ext cx="3727004" cy="1394055"/>
          </a:xfrm>
          <a:prstGeom prst="rect">
            <a:avLst/>
          </a:prstGeom>
        </p:spPr>
        <p:txBody>
          <a:bodyPr/>
          <a:lstStyle>
            <a:lvl1pPr marL="0" indent="0">
              <a:lnSpc>
                <a:spcPct val="100000"/>
              </a:lnSpc>
              <a:spcBef>
                <a:spcPts val="0"/>
              </a:spcBef>
              <a:spcAft>
                <a:spcPts val="600"/>
              </a:spcAft>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een titel toe te voegen</a:t>
            </a:r>
          </a:p>
        </p:txBody>
      </p:sp>
      <p:sp>
        <p:nvSpPr>
          <p:cNvPr id="7" name="Media Placeholder 6">
            <a:extLst>
              <a:ext uri="{FF2B5EF4-FFF2-40B4-BE49-F238E27FC236}">
                <a16:creationId xmlns:a16="http://schemas.microsoft.com/office/drawing/2014/main" id="{C614D545-E993-E45D-4D49-DC3E84172007}"/>
              </a:ext>
            </a:extLst>
          </p:cNvPr>
          <p:cNvSpPr>
            <a:spLocks noGrp="1"/>
          </p:cNvSpPr>
          <p:nvPr>
            <p:ph type="media" sz="quarter" idx="12" hasCustomPrompt="1"/>
          </p:nvPr>
        </p:nvSpPr>
        <p:spPr>
          <a:xfrm>
            <a:off x="4782771" y="1855773"/>
            <a:ext cx="6599770" cy="3476060"/>
          </a:xfrm>
          <a:prstGeom prst="rect">
            <a:avLst/>
          </a:prstGeom>
        </p:spPr>
        <p:txBody>
          <a:bodyPr anchor="ctr"/>
          <a:lstStyle>
            <a:lvl1pPr marL="0" indent="0" algn="ctr">
              <a:buNone/>
              <a:defRPr sz="2400">
                <a:solidFill>
                  <a:schemeClr val="accent6"/>
                </a:solidFill>
                <a:latin typeface="DM Sans 14pt" pitchFamily="2" charset="77"/>
              </a:defRPr>
            </a:lvl1pPr>
          </a:lstStyle>
          <a:p>
            <a:r>
              <a:rPr lang="en-NL" dirty="0"/>
              <a:t>Klik hier om een video toe te voegen</a:t>
            </a:r>
          </a:p>
        </p:txBody>
      </p:sp>
      <p:sp>
        <p:nvSpPr>
          <p:cNvPr id="8" name="Tijdelijke aanduiding voor tekst 2">
            <a:extLst>
              <a:ext uri="{FF2B5EF4-FFF2-40B4-BE49-F238E27FC236}">
                <a16:creationId xmlns:a16="http://schemas.microsoft.com/office/drawing/2014/main" id="{B16C8EFB-9416-8DC5-A898-03EEE28BB67B}"/>
              </a:ext>
            </a:extLst>
          </p:cNvPr>
          <p:cNvSpPr>
            <a:spLocks noGrp="1"/>
          </p:cNvSpPr>
          <p:nvPr>
            <p:ph type="body" idx="15" hasCustomPrompt="1"/>
          </p:nvPr>
        </p:nvSpPr>
        <p:spPr>
          <a:xfrm>
            <a:off x="809459" y="3429000"/>
            <a:ext cx="3727004" cy="1902833"/>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a:p>
            <a:pPr lvl="0"/>
            <a:endParaRPr lang="nl-NL" dirty="0"/>
          </a:p>
          <a:p>
            <a:pPr lvl="0"/>
            <a:endParaRPr lang="nl-NL" dirty="0"/>
          </a:p>
        </p:txBody>
      </p:sp>
    </p:spTree>
    <p:extLst>
      <p:ext uri="{BB962C8B-B14F-4D97-AF65-F5344CB8AC3E}">
        <p14:creationId xmlns:p14="http://schemas.microsoft.com/office/powerpoint/2010/main" val="156403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Veel tekst">
    <p:spTree>
      <p:nvGrpSpPr>
        <p:cNvPr id="1" name=""/>
        <p:cNvGrpSpPr/>
        <p:nvPr/>
      </p:nvGrpSpPr>
      <p:grpSpPr>
        <a:xfrm>
          <a:off x="0" y="0"/>
          <a:ext cx="0" cy="0"/>
          <a:chOff x="0" y="0"/>
          <a:chExt cx="0" cy="0"/>
        </a:xfrm>
      </p:grpSpPr>
      <p:pic>
        <p:nvPicPr>
          <p:cNvPr id="11" name="Afbeelding 4" descr="Afbeelding met waas, schermopname, wazig, Kleurrijkheid&#10;&#10;Automatisch gegenereerde beschrijving">
            <a:extLst>
              <a:ext uri="{FF2B5EF4-FFF2-40B4-BE49-F238E27FC236}">
                <a16:creationId xmlns:a16="http://schemas.microsoft.com/office/drawing/2014/main" id="{A06E87C2-B1E3-8109-B67F-922F6D6DBD65}"/>
              </a:ext>
            </a:extLst>
          </p:cNvPr>
          <p:cNvPicPr>
            <a:picLocks noChangeAspect="1"/>
          </p:cNvPicPr>
          <p:nvPr userDrawn="1"/>
        </p:nvPicPr>
        <p:blipFill>
          <a:blip r:embed="rId2"/>
          <a:stretch>
            <a:fillRect/>
          </a:stretch>
        </p:blipFill>
        <p:spPr>
          <a:xfrm>
            <a:off x="6353243" y="5313146"/>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BFDFBE2D-8A5F-2D51-C529-E198360584F2}"/>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9" name="Tijdelijke aanduiding voor tekst 2">
            <a:extLst>
              <a:ext uri="{FF2B5EF4-FFF2-40B4-BE49-F238E27FC236}">
                <a16:creationId xmlns:a16="http://schemas.microsoft.com/office/drawing/2014/main" id="{E0F9CE8F-2BB2-D8E6-1EAF-5FAA269837B2}"/>
              </a:ext>
            </a:extLst>
          </p:cNvPr>
          <p:cNvSpPr>
            <a:spLocks noGrp="1"/>
          </p:cNvSpPr>
          <p:nvPr>
            <p:ph type="body" idx="13" hasCustomPrompt="1"/>
          </p:nvPr>
        </p:nvSpPr>
        <p:spPr>
          <a:xfrm>
            <a:off x="804123" y="1291517"/>
            <a:ext cx="5152293" cy="904047"/>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Vergelijking</a:t>
            </a:r>
          </a:p>
        </p:txBody>
      </p:sp>
      <p:sp>
        <p:nvSpPr>
          <p:cNvPr id="12" name="Rectangle 11">
            <a:extLst>
              <a:ext uri="{FF2B5EF4-FFF2-40B4-BE49-F238E27FC236}">
                <a16:creationId xmlns:a16="http://schemas.microsoft.com/office/drawing/2014/main" id="{8E1D10A0-A125-6102-54BA-13842801CF3E}"/>
              </a:ext>
            </a:extLst>
          </p:cNvPr>
          <p:cNvSpPr/>
          <p:nvPr userDrawn="1"/>
        </p:nvSpPr>
        <p:spPr>
          <a:xfrm>
            <a:off x="801426" y="2307517"/>
            <a:ext cx="3160974" cy="5716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3BF58FF6-43B5-4430-3B00-DAAB833A07F6}"/>
              </a:ext>
            </a:extLst>
          </p:cNvPr>
          <p:cNvSpPr/>
          <p:nvPr userDrawn="1"/>
        </p:nvSpPr>
        <p:spPr>
          <a:xfrm>
            <a:off x="801426" y="2866316"/>
            <a:ext cx="3160974" cy="278140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Tijdelijke aanduiding voor tekst 2">
            <a:extLst>
              <a:ext uri="{FF2B5EF4-FFF2-40B4-BE49-F238E27FC236}">
                <a16:creationId xmlns:a16="http://schemas.microsoft.com/office/drawing/2014/main" id="{3898BD46-97CD-7304-2421-4101434C2035}"/>
              </a:ext>
            </a:extLst>
          </p:cNvPr>
          <p:cNvSpPr>
            <a:spLocks noGrp="1"/>
          </p:cNvSpPr>
          <p:nvPr>
            <p:ph type="body" idx="18" hasCustomPrompt="1"/>
          </p:nvPr>
        </p:nvSpPr>
        <p:spPr>
          <a:xfrm>
            <a:off x="801426" y="2307517"/>
            <a:ext cx="3160974" cy="558800"/>
          </a:xfrm>
          <a:prstGeom prst="rect">
            <a:avLst/>
          </a:prstGeom>
        </p:spPr>
        <p:txBody>
          <a:bodyPr/>
          <a:lstStyle>
            <a:lvl1pPr marL="0" indent="0">
              <a:lnSpc>
                <a:spcPct val="120000"/>
              </a:lnSpc>
              <a:buNone/>
              <a:defRPr sz="2400" b="1"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Opsomming</a:t>
            </a:r>
          </a:p>
        </p:txBody>
      </p:sp>
      <p:sp>
        <p:nvSpPr>
          <p:cNvPr id="15" name="Tijdelijke aanduiding voor tekst 2">
            <a:extLst>
              <a:ext uri="{FF2B5EF4-FFF2-40B4-BE49-F238E27FC236}">
                <a16:creationId xmlns:a16="http://schemas.microsoft.com/office/drawing/2014/main" id="{734CF2BB-0065-5433-4DE0-8C3C679057DE}"/>
              </a:ext>
            </a:extLst>
          </p:cNvPr>
          <p:cNvSpPr>
            <a:spLocks noGrp="1"/>
          </p:cNvSpPr>
          <p:nvPr>
            <p:ph type="body" idx="19" hasCustomPrompt="1"/>
          </p:nvPr>
        </p:nvSpPr>
        <p:spPr>
          <a:xfrm>
            <a:off x="886093" y="3001783"/>
            <a:ext cx="2991507" cy="2645935"/>
          </a:xfrm>
          <a:prstGeom prst="rect">
            <a:avLst/>
          </a:prstGeom>
        </p:spPr>
        <p:txBody>
          <a:bodyPr/>
          <a:lstStyle>
            <a:lvl1pPr marL="342900" indent="-342900">
              <a:lnSpc>
                <a:spcPct val="120000"/>
              </a:lnSpc>
              <a:buFont typeface="Arial" panose="020B0604020202020204" pitchFamily="34" charset="0"/>
              <a:buChar char="•"/>
              <a:defRPr sz="2000" b="0" i="0">
                <a:solidFill>
                  <a:schemeClr val="tx2"/>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Test</a:t>
            </a:r>
          </a:p>
          <a:p>
            <a:r>
              <a:rPr lang="nl-NL" dirty="0"/>
              <a:t>Test</a:t>
            </a:r>
          </a:p>
          <a:p>
            <a:r>
              <a:rPr lang="nl-NL" dirty="0"/>
              <a:t>Test</a:t>
            </a:r>
          </a:p>
          <a:p>
            <a:r>
              <a:rPr lang="nl-NL" dirty="0"/>
              <a:t>Test</a:t>
            </a:r>
          </a:p>
        </p:txBody>
      </p:sp>
      <p:sp>
        <p:nvSpPr>
          <p:cNvPr id="16" name="Rectangle 15">
            <a:extLst>
              <a:ext uri="{FF2B5EF4-FFF2-40B4-BE49-F238E27FC236}">
                <a16:creationId xmlns:a16="http://schemas.microsoft.com/office/drawing/2014/main" id="{771BAAAA-E80E-AF98-499D-BFB2C63A0ED2}"/>
              </a:ext>
            </a:extLst>
          </p:cNvPr>
          <p:cNvSpPr/>
          <p:nvPr userDrawn="1"/>
        </p:nvSpPr>
        <p:spPr>
          <a:xfrm>
            <a:off x="4383731" y="2307517"/>
            <a:ext cx="3160974" cy="5716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Rectangle 16">
            <a:extLst>
              <a:ext uri="{FF2B5EF4-FFF2-40B4-BE49-F238E27FC236}">
                <a16:creationId xmlns:a16="http://schemas.microsoft.com/office/drawing/2014/main" id="{1CD99F03-D47D-EB51-7CE7-B07E004A2A6F}"/>
              </a:ext>
            </a:extLst>
          </p:cNvPr>
          <p:cNvSpPr/>
          <p:nvPr userDrawn="1"/>
        </p:nvSpPr>
        <p:spPr>
          <a:xfrm>
            <a:off x="4383731" y="2866316"/>
            <a:ext cx="3160974" cy="278140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Tijdelijke aanduiding voor tekst 2">
            <a:extLst>
              <a:ext uri="{FF2B5EF4-FFF2-40B4-BE49-F238E27FC236}">
                <a16:creationId xmlns:a16="http://schemas.microsoft.com/office/drawing/2014/main" id="{78B41E19-47F9-2A52-F106-7F66314B7EF9}"/>
              </a:ext>
            </a:extLst>
          </p:cNvPr>
          <p:cNvSpPr>
            <a:spLocks noGrp="1"/>
          </p:cNvSpPr>
          <p:nvPr>
            <p:ph type="body" idx="20" hasCustomPrompt="1"/>
          </p:nvPr>
        </p:nvSpPr>
        <p:spPr>
          <a:xfrm>
            <a:off x="4383731" y="2307517"/>
            <a:ext cx="2923908" cy="558800"/>
          </a:xfrm>
          <a:prstGeom prst="rect">
            <a:avLst/>
          </a:prstGeom>
        </p:spPr>
        <p:txBody>
          <a:bodyPr/>
          <a:lstStyle>
            <a:lvl1pPr marL="0" indent="0">
              <a:lnSpc>
                <a:spcPct val="120000"/>
              </a:lnSpc>
              <a:buNone/>
              <a:defRPr sz="2400" b="1"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Opsomming</a:t>
            </a:r>
          </a:p>
        </p:txBody>
      </p:sp>
      <p:sp>
        <p:nvSpPr>
          <p:cNvPr id="19" name="Tijdelijke aanduiding voor tekst 2">
            <a:extLst>
              <a:ext uri="{FF2B5EF4-FFF2-40B4-BE49-F238E27FC236}">
                <a16:creationId xmlns:a16="http://schemas.microsoft.com/office/drawing/2014/main" id="{57E49D9D-8603-05B8-905F-8F0338931161}"/>
              </a:ext>
            </a:extLst>
          </p:cNvPr>
          <p:cNvSpPr>
            <a:spLocks noGrp="1"/>
          </p:cNvSpPr>
          <p:nvPr>
            <p:ph type="body" idx="21" hasCustomPrompt="1"/>
          </p:nvPr>
        </p:nvSpPr>
        <p:spPr>
          <a:xfrm>
            <a:off x="4468398" y="3001783"/>
            <a:ext cx="2839241" cy="2645935"/>
          </a:xfrm>
          <a:prstGeom prst="rect">
            <a:avLst/>
          </a:prstGeom>
        </p:spPr>
        <p:txBody>
          <a:bodyPr/>
          <a:lstStyle>
            <a:lvl1pPr marL="342900" indent="-342900">
              <a:lnSpc>
                <a:spcPct val="120000"/>
              </a:lnSpc>
              <a:buFont typeface="Arial" panose="020B0604020202020204" pitchFamily="34" charset="0"/>
              <a:buChar char="•"/>
              <a:defRPr sz="2000" b="0" i="0">
                <a:solidFill>
                  <a:schemeClr val="tx2"/>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Test</a:t>
            </a:r>
          </a:p>
          <a:p>
            <a:r>
              <a:rPr lang="nl-NL" dirty="0"/>
              <a:t>Test</a:t>
            </a:r>
          </a:p>
          <a:p>
            <a:r>
              <a:rPr lang="nl-NL" dirty="0"/>
              <a:t>Test</a:t>
            </a:r>
          </a:p>
          <a:p>
            <a:r>
              <a:rPr lang="nl-NL" dirty="0"/>
              <a:t>Test</a:t>
            </a:r>
          </a:p>
        </p:txBody>
      </p:sp>
      <p:sp>
        <p:nvSpPr>
          <p:cNvPr id="22" name="Rectangle 21">
            <a:extLst>
              <a:ext uri="{FF2B5EF4-FFF2-40B4-BE49-F238E27FC236}">
                <a16:creationId xmlns:a16="http://schemas.microsoft.com/office/drawing/2014/main" id="{E7E85674-EFD2-4D0D-9DDE-3DDEBBECCAAA}"/>
              </a:ext>
            </a:extLst>
          </p:cNvPr>
          <p:cNvSpPr/>
          <p:nvPr userDrawn="1"/>
        </p:nvSpPr>
        <p:spPr>
          <a:xfrm>
            <a:off x="7966036" y="2307517"/>
            <a:ext cx="3160974" cy="5716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3" name="Rectangle 22">
            <a:extLst>
              <a:ext uri="{FF2B5EF4-FFF2-40B4-BE49-F238E27FC236}">
                <a16:creationId xmlns:a16="http://schemas.microsoft.com/office/drawing/2014/main" id="{192547DC-63CC-AB5C-9CD6-31D97E12D2D1}"/>
              </a:ext>
            </a:extLst>
          </p:cNvPr>
          <p:cNvSpPr/>
          <p:nvPr userDrawn="1"/>
        </p:nvSpPr>
        <p:spPr>
          <a:xfrm>
            <a:off x="7966036" y="2866316"/>
            <a:ext cx="3160974" cy="278140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Tijdelijke aanduiding voor tekst 2">
            <a:extLst>
              <a:ext uri="{FF2B5EF4-FFF2-40B4-BE49-F238E27FC236}">
                <a16:creationId xmlns:a16="http://schemas.microsoft.com/office/drawing/2014/main" id="{155F6A2C-7ED1-E531-1B1D-5D6A212DEEF3}"/>
              </a:ext>
            </a:extLst>
          </p:cNvPr>
          <p:cNvSpPr>
            <a:spLocks noGrp="1"/>
          </p:cNvSpPr>
          <p:nvPr>
            <p:ph type="body" idx="22" hasCustomPrompt="1"/>
          </p:nvPr>
        </p:nvSpPr>
        <p:spPr>
          <a:xfrm>
            <a:off x="7966036" y="2307517"/>
            <a:ext cx="2923908" cy="558800"/>
          </a:xfrm>
          <a:prstGeom prst="rect">
            <a:avLst/>
          </a:prstGeom>
        </p:spPr>
        <p:txBody>
          <a:bodyPr/>
          <a:lstStyle>
            <a:lvl1pPr marL="0" indent="0">
              <a:lnSpc>
                <a:spcPct val="120000"/>
              </a:lnSpc>
              <a:buNone/>
              <a:defRPr sz="2400" b="1"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Opsomming</a:t>
            </a:r>
          </a:p>
        </p:txBody>
      </p:sp>
      <p:sp>
        <p:nvSpPr>
          <p:cNvPr id="25" name="Tijdelijke aanduiding voor tekst 2">
            <a:extLst>
              <a:ext uri="{FF2B5EF4-FFF2-40B4-BE49-F238E27FC236}">
                <a16:creationId xmlns:a16="http://schemas.microsoft.com/office/drawing/2014/main" id="{6490EE42-A8D9-F944-0596-018E4ED61DD6}"/>
              </a:ext>
            </a:extLst>
          </p:cNvPr>
          <p:cNvSpPr>
            <a:spLocks noGrp="1"/>
          </p:cNvSpPr>
          <p:nvPr>
            <p:ph type="body" idx="23" hasCustomPrompt="1"/>
          </p:nvPr>
        </p:nvSpPr>
        <p:spPr>
          <a:xfrm>
            <a:off x="8050703" y="3001783"/>
            <a:ext cx="2991507" cy="2645935"/>
          </a:xfrm>
          <a:prstGeom prst="rect">
            <a:avLst/>
          </a:prstGeom>
        </p:spPr>
        <p:txBody>
          <a:bodyPr/>
          <a:lstStyle>
            <a:lvl1pPr marL="342900" indent="-342900">
              <a:lnSpc>
                <a:spcPct val="120000"/>
              </a:lnSpc>
              <a:buFont typeface="Arial" panose="020B0604020202020204" pitchFamily="34" charset="0"/>
              <a:buChar char="•"/>
              <a:defRPr sz="2000" b="0" i="0">
                <a:solidFill>
                  <a:schemeClr val="tx2"/>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Test</a:t>
            </a:r>
          </a:p>
          <a:p>
            <a:r>
              <a:rPr lang="nl-NL" dirty="0"/>
              <a:t>Test</a:t>
            </a:r>
          </a:p>
          <a:p>
            <a:r>
              <a:rPr lang="nl-NL" dirty="0"/>
              <a:t>Test</a:t>
            </a:r>
          </a:p>
          <a:p>
            <a:r>
              <a:rPr lang="nl-NL" dirty="0"/>
              <a:t>Test</a:t>
            </a:r>
          </a:p>
        </p:txBody>
      </p:sp>
    </p:spTree>
    <p:extLst>
      <p:ext uri="{BB962C8B-B14F-4D97-AF65-F5344CB8AC3E}">
        <p14:creationId xmlns:p14="http://schemas.microsoft.com/office/powerpoint/2010/main" val="592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Veel tek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12A403-E32A-74BD-4A65-0961CB43BAF8}"/>
              </a:ext>
            </a:extLst>
          </p:cNvPr>
          <p:cNvSpPr/>
          <p:nvPr userDrawn="1"/>
        </p:nvSpPr>
        <p:spPr>
          <a:xfrm>
            <a:off x="6237769" y="2857397"/>
            <a:ext cx="5152293" cy="5716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99937392-14B0-23F5-DDA5-A299371566E8}"/>
              </a:ext>
            </a:extLst>
          </p:cNvPr>
          <p:cNvSpPr/>
          <p:nvPr userDrawn="1"/>
        </p:nvSpPr>
        <p:spPr>
          <a:xfrm>
            <a:off x="6237769" y="3416197"/>
            <a:ext cx="5152293" cy="1916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1" name="Afbeelding 4" descr="Afbeelding met waas, schermopname, wazig, Kleurrijkheid&#10;&#10;Automatisch gegenereerde beschrijving">
            <a:extLst>
              <a:ext uri="{FF2B5EF4-FFF2-40B4-BE49-F238E27FC236}">
                <a16:creationId xmlns:a16="http://schemas.microsoft.com/office/drawing/2014/main" id="{A06E87C2-B1E3-8109-B67F-922F6D6DBD65}"/>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BFDFBE2D-8A5F-2D51-C529-E198360584F2}"/>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2" name="Tijdelijke aanduiding voor tekst 2">
            <a:extLst>
              <a:ext uri="{FF2B5EF4-FFF2-40B4-BE49-F238E27FC236}">
                <a16:creationId xmlns:a16="http://schemas.microsoft.com/office/drawing/2014/main" id="{4CE6FC6F-8005-3C92-9935-BCFB87ECEBB0}"/>
              </a:ext>
            </a:extLst>
          </p:cNvPr>
          <p:cNvSpPr>
            <a:spLocks noGrp="1"/>
          </p:cNvSpPr>
          <p:nvPr>
            <p:ph type="body" idx="13" hasCustomPrompt="1"/>
          </p:nvPr>
        </p:nvSpPr>
        <p:spPr>
          <a:xfrm>
            <a:off x="804123" y="1748717"/>
            <a:ext cx="5152293" cy="904047"/>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de tekststijl te bewerken</a:t>
            </a:r>
          </a:p>
        </p:txBody>
      </p:sp>
      <p:sp>
        <p:nvSpPr>
          <p:cNvPr id="7" name="Tijdelijke aanduiding voor tekst 2">
            <a:extLst>
              <a:ext uri="{FF2B5EF4-FFF2-40B4-BE49-F238E27FC236}">
                <a16:creationId xmlns:a16="http://schemas.microsoft.com/office/drawing/2014/main" id="{F3975CAB-FAF7-DFCD-72C8-B66EDE5F54E0}"/>
              </a:ext>
            </a:extLst>
          </p:cNvPr>
          <p:cNvSpPr>
            <a:spLocks noGrp="1"/>
          </p:cNvSpPr>
          <p:nvPr>
            <p:ph type="body" idx="14" hasCustomPrompt="1"/>
          </p:nvPr>
        </p:nvSpPr>
        <p:spPr>
          <a:xfrm>
            <a:off x="804123"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
        <p:nvSpPr>
          <p:cNvPr id="10" name="Tijdelijke aanduiding voor tekst 2">
            <a:extLst>
              <a:ext uri="{FF2B5EF4-FFF2-40B4-BE49-F238E27FC236}">
                <a16:creationId xmlns:a16="http://schemas.microsoft.com/office/drawing/2014/main" id="{3056FCE9-3FBC-DBC8-E29B-9ECA80E5783C}"/>
              </a:ext>
            </a:extLst>
          </p:cNvPr>
          <p:cNvSpPr>
            <a:spLocks noGrp="1"/>
          </p:cNvSpPr>
          <p:nvPr>
            <p:ph type="body" idx="16" hasCustomPrompt="1"/>
          </p:nvPr>
        </p:nvSpPr>
        <p:spPr>
          <a:xfrm>
            <a:off x="6237769" y="2857397"/>
            <a:ext cx="5152293" cy="558800"/>
          </a:xfrm>
          <a:prstGeom prst="rect">
            <a:avLst/>
          </a:prstGeom>
        </p:spPr>
        <p:txBody>
          <a:bodyPr/>
          <a:lstStyle>
            <a:lvl1pPr marL="0" indent="0">
              <a:lnSpc>
                <a:spcPct val="120000"/>
              </a:lnSpc>
              <a:buNone/>
              <a:defRPr sz="2400" b="1"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p:txBody>
      </p:sp>
      <p:sp>
        <p:nvSpPr>
          <p:cNvPr id="6" name="Tijdelijke aanduiding voor tekst 2">
            <a:extLst>
              <a:ext uri="{FF2B5EF4-FFF2-40B4-BE49-F238E27FC236}">
                <a16:creationId xmlns:a16="http://schemas.microsoft.com/office/drawing/2014/main" id="{ACD407F4-C76C-F595-05C9-489033AC986F}"/>
              </a:ext>
            </a:extLst>
          </p:cNvPr>
          <p:cNvSpPr>
            <a:spLocks noGrp="1"/>
          </p:cNvSpPr>
          <p:nvPr>
            <p:ph type="body" idx="17" hasCustomPrompt="1"/>
          </p:nvPr>
        </p:nvSpPr>
        <p:spPr>
          <a:xfrm>
            <a:off x="6322436" y="3551664"/>
            <a:ext cx="5065441" cy="1544854"/>
          </a:xfrm>
          <a:prstGeom prst="rect">
            <a:avLst/>
          </a:prstGeom>
        </p:spPr>
        <p:txBody>
          <a:bodyPr/>
          <a:lstStyle>
            <a:lvl1pPr marL="0" indent="0">
              <a:lnSpc>
                <a:spcPct val="120000"/>
              </a:lnSpc>
              <a:buNone/>
              <a:defRPr sz="2400" b="0" i="0">
                <a:solidFill>
                  <a:schemeClr val="tx2"/>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Dit blok kan gebruikt worden als highlight/waarschuwing/let op.</a:t>
            </a:r>
          </a:p>
        </p:txBody>
      </p:sp>
    </p:spTree>
    <p:extLst>
      <p:ext uri="{BB962C8B-B14F-4D97-AF65-F5344CB8AC3E}">
        <p14:creationId xmlns:p14="http://schemas.microsoft.com/office/powerpoint/2010/main" val="82744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kst met video">
    <p:spTree>
      <p:nvGrpSpPr>
        <p:cNvPr id="1" name=""/>
        <p:cNvGrpSpPr/>
        <p:nvPr/>
      </p:nvGrpSpPr>
      <p:grpSpPr>
        <a:xfrm>
          <a:off x="0" y="0"/>
          <a:ext cx="0" cy="0"/>
          <a:chOff x="0" y="0"/>
          <a:chExt cx="0" cy="0"/>
        </a:xfrm>
      </p:grpSpPr>
      <p:pic>
        <p:nvPicPr>
          <p:cNvPr id="13" name="Afbeelding 4" descr="Afbeelding met waas, schermopname, wazig, Kleurrijkheid&#10;&#10;Automatisch gegenereerde beschrijving">
            <a:extLst>
              <a:ext uri="{FF2B5EF4-FFF2-40B4-BE49-F238E27FC236}">
                <a16:creationId xmlns:a16="http://schemas.microsoft.com/office/drawing/2014/main" id="{F1FB6581-88AD-4F0B-56A8-805A297EE14A}"/>
              </a:ext>
            </a:extLst>
          </p:cNvPr>
          <p:cNvPicPr>
            <a:picLocks noChangeAspect="1"/>
          </p:cNvPicPr>
          <p:nvPr userDrawn="1"/>
        </p:nvPicPr>
        <p:blipFill>
          <a:blip r:embed="rId2"/>
          <a:srcRect l="14626"/>
          <a:stretch/>
        </p:blipFill>
        <p:spPr>
          <a:xfrm>
            <a:off x="0" y="3099872"/>
            <a:ext cx="12192000" cy="3778451"/>
          </a:xfrm>
          <a:prstGeom prst="rect">
            <a:avLst/>
          </a:prstGeom>
        </p:spPr>
      </p:pic>
      <p:sp>
        <p:nvSpPr>
          <p:cNvPr id="6" name="Picture Placeholder 9">
            <a:extLst>
              <a:ext uri="{FF2B5EF4-FFF2-40B4-BE49-F238E27FC236}">
                <a16:creationId xmlns:a16="http://schemas.microsoft.com/office/drawing/2014/main" id="{2286BE16-14B6-F414-B98C-CC31110C5AA7}"/>
              </a:ext>
            </a:extLst>
          </p:cNvPr>
          <p:cNvSpPr>
            <a:spLocks noGrp="1"/>
          </p:cNvSpPr>
          <p:nvPr>
            <p:ph type="pic" sz="quarter" idx="12" hasCustomPrompt="1"/>
          </p:nvPr>
        </p:nvSpPr>
        <p:spPr>
          <a:xfrm>
            <a:off x="12566" y="157"/>
            <a:ext cx="4838700" cy="6878166"/>
          </a:xfrm>
          <a:prstGeom prst="rect">
            <a:avLst/>
          </a:prstGeom>
        </p:spPr>
        <p:txBody>
          <a:bodyPr anchor="ctr"/>
          <a:lstStyle>
            <a:lvl1pPr marL="0" indent="0" algn="ctr">
              <a:buNone/>
              <a:defRPr sz="2400" b="0">
                <a:solidFill>
                  <a:schemeClr val="accent6"/>
                </a:solidFill>
                <a:latin typeface="DM Sans 14pt" pitchFamily="2" charset="77"/>
              </a:defRPr>
            </a:lvl1pPr>
          </a:lstStyle>
          <a:p>
            <a:r>
              <a:rPr lang="en-NL" dirty="0"/>
              <a:t>Placeholder foto</a:t>
            </a:r>
          </a:p>
        </p:txBody>
      </p:sp>
      <p:sp>
        <p:nvSpPr>
          <p:cNvPr id="2" name="Tijdelijke aanduiding voor tekst 2">
            <a:extLst>
              <a:ext uri="{FF2B5EF4-FFF2-40B4-BE49-F238E27FC236}">
                <a16:creationId xmlns:a16="http://schemas.microsoft.com/office/drawing/2014/main" id="{BB88B072-32EE-927A-2547-47C248576BB5}"/>
              </a:ext>
            </a:extLst>
          </p:cNvPr>
          <p:cNvSpPr>
            <a:spLocks noGrp="1"/>
          </p:cNvSpPr>
          <p:nvPr>
            <p:ph type="body" idx="11" hasCustomPrompt="1"/>
          </p:nvPr>
        </p:nvSpPr>
        <p:spPr>
          <a:xfrm>
            <a:off x="5773776" y="1342003"/>
            <a:ext cx="5562666" cy="1394055"/>
          </a:xfrm>
          <a:prstGeom prst="rect">
            <a:avLst/>
          </a:prstGeom>
        </p:spPr>
        <p:txBody>
          <a:bodyPr/>
          <a:lstStyle>
            <a:lvl1pPr marL="0" indent="0">
              <a:lnSpc>
                <a:spcPct val="100000"/>
              </a:lnSpc>
              <a:spcBef>
                <a:spcPts val="0"/>
              </a:spcBef>
              <a:spcAft>
                <a:spcPts val="600"/>
              </a:spcAft>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een titel toe te voegen</a:t>
            </a:r>
          </a:p>
        </p:txBody>
      </p:sp>
      <p:sp>
        <p:nvSpPr>
          <p:cNvPr id="8" name="Tijdelijke aanduiding voor tekst 2">
            <a:extLst>
              <a:ext uri="{FF2B5EF4-FFF2-40B4-BE49-F238E27FC236}">
                <a16:creationId xmlns:a16="http://schemas.microsoft.com/office/drawing/2014/main" id="{B16C8EFB-9416-8DC5-A898-03EEE28BB67B}"/>
              </a:ext>
            </a:extLst>
          </p:cNvPr>
          <p:cNvSpPr>
            <a:spLocks noGrp="1"/>
          </p:cNvSpPr>
          <p:nvPr>
            <p:ph type="body" idx="15" hasCustomPrompt="1"/>
          </p:nvPr>
        </p:nvSpPr>
        <p:spPr>
          <a:xfrm>
            <a:off x="5773776" y="2736059"/>
            <a:ext cx="5562666" cy="2082006"/>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dirty="0"/>
              <a:t>Klikken om tekst toe te voegen</a:t>
            </a:r>
          </a:p>
          <a:p>
            <a:pPr lvl="0"/>
            <a:endParaRPr lang="nl-NL" dirty="0"/>
          </a:p>
          <a:p>
            <a:pPr lvl="0"/>
            <a:endParaRPr lang="nl-NL" dirty="0"/>
          </a:p>
        </p:txBody>
      </p:sp>
      <p:pic>
        <p:nvPicPr>
          <p:cNvPr id="10" name="Afbeelding 2" descr="Afbeelding met Graphics, Lettertype, grafische vormgeving, schermopname&#10;&#10;Automatisch gegenereerde beschrijving">
            <a:extLst>
              <a:ext uri="{FF2B5EF4-FFF2-40B4-BE49-F238E27FC236}">
                <a16:creationId xmlns:a16="http://schemas.microsoft.com/office/drawing/2014/main" id="{B332E10D-ACE6-E7E1-B378-6C4607B76272}"/>
              </a:ext>
            </a:extLst>
          </p:cNvPr>
          <p:cNvPicPr>
            <a:picLocks noChangeAspect="1"/>
          </p:cNvPicPr>
          <p:nvPr userDrawn="1"/>
        </p:nvPicPr>
        <p:blipFill>
          <a:blip r:embed="rId3"/>
          <a:stretch>
            <a:fillRect/>
          </a:stretch>
        </p:blipFill>
        <p:spPr>
          <a:xfrm>
            <a:off x="10842258" y="271514"/>
            <a:ext cx="1095608" cy="450381"/>
          </a:xfrm>
          <a:prstGeom prst="rect">
            <a:avLst/>
          </a:prstGeom>
        </p:spPr>
      </p:pic>
    </p:spTree>
    <p:extLst>
      <p:ext uri="{BB962C8B-B14F-4D97-AF65-F5344CB8AC3E}">
        <p14:creationId xmlns:p14="http://schemas.microsoft.com/office/powerpoint/2010/main" val="2117389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456184"/>
      </p:ext>
    </p:extLst>
  </p:cSld>
  <p:clrMap bg1="lt1" tx1="dk1" bg2="lt2" tx2="dk2" accent1="accent1" accent2="accent2" accent3="accent3" accent4="accent4" accent5="accent5" accent6="accent6" hlink="hlink" folHlink="folHlink"/>
  <p:sldLayoutIdLst>
    <p:sldLayoutId id="2147483669" r:id="rId1"/>
    <p:sldLayoutId id="2147483650" r:id="rId2"/>
    <p:sldLayoutId id="2147483653" r:id="rId3"/>
    <p:sldLayoutId id="2147483651" r:id="rId4"/>
    <p:sldLayoutId id="2147483670" r:id="rId5"/>
    <p:sldLayoutId id="2147483649" r:id="rId6"/>
    <p:sldLayoutId id="2147483687" r:id="rId7"/>
    <p:sldLayoutId id="2147483686" r:id="rId8"/>
    <p:sldLayoutId id="2147483683" r:id="rId9"/>
    <p:sldLayoutId id="2147483684" r:id="rId10"/>
    <p:sldLayoutId id="2147483654" r:id="rId11"/>
    <p:sldLayoutId id="2147483688" r:id="rId12"/>
  </p:sldLayoutIdLst>
  <p:hf sldNum="0" hdr="0" ftr="0" dt="0"/>
  <p:txStyles>
    <p:titleStyle>
      <a:lvl1pPr algn="l" defTabSz="914400" rtl="0" eaLnBrk="1" latinLnBrk="0" hangingPunct="1">
        <a:lnSpc>
          <a:spcPct val="90000"/>
        </a:lnSpc>
        <a:spcBef>
          <a:spcPct val="0"/>
        </a:spcBef>
        <a:buNone/>
        <a:defRPr lang="nl-NL" sz="6000" b="1" i="0" kern="1200" dirty="0">
          <a:solidFill>
            <a:schemeClr val="tx1"/>
          </a:solidFill>
          <a:latin typeface="Sohne Breit Extrafett" panose="020B050503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20B80-5035-FD67-B878-7840870C7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C27FCBFD-D8B2-A019-825C-6200CECDE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A728A0B-B060-45E1-748B-440FAF8257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82357790-8868-430B-4897-F806F0CF7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FD6524CD-7CF8-D277-A437-0102155085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77B3DD-05FE-0341-9E96-0EAAF4BAFE0B}" type="slidenum">
              <a:rPr lang="en-NL" smtClean="0"/>
              <a:t>‹nr.›</a:t>
            </a:fld>
            <a:endParaRPr lang="en-NL"/>
          </a:p>
        </p:txBody>
      </p:sp>
    </p:spTree>
    <p:extLst>
      <p:ext uri="{BB962C8B-B14F-4D97-AF65-F5344CB8AC3E}">
        <p14:creationId xmlns:p14="http://schemas.microsoft.com/office/powerpoint/2010/main" val="230066227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7245461-EC24-9198-F37A-2FCD505AE6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DCB9F818-DED4-2128-CC9E-978C91D03E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FB1EEFEB-AE96-2025-D29A-2BCC16C657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D0E725B4-3A28-B338-380B-F7C100647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874C3FB-B559-EA1D-6EBD-9C8B3754B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279425-C6A5-470E-92FE-893FC2751C7D}" type="slidenum">
              <a:rPr lang="nl-NL" smtClean="0"/>
              <a:t>‹nr.›</a:t>
            </a:fld>
            <a:endParaRPr lang="nl-NL"/>
          </a:p>
        </p:txBody>
      </p:sp>
    </p:spTree>
    <p:extLst>
      <p:ext uri="{BB962C8B-B14F-4D97-AF65-F5344CB8AC3E}">
        <p14:creationId xmlns:p14="http://schemas.microsoft.com/office/powerpoint/2010/main" val="1917849560"/>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DM Sans 14p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video" Target="https://www.youtube.com/embed/NHR5-P5IM8w?feature=oembed"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Afbeelding 2" descr="Afbeelding met tekst, Lettertype, logo, visitekaartje&#10;&#10;Automatisch gegenereerde beschrijving">
            <a:extLst>
              <a:ext uri="{FF2B5EF4-FFF2-40B4-BE49-F238E27FC236}">
                <a16:creationId xmlns:a16="http://schemas.microsoft.com/office/drawing/2014/main" id="{9D2C9DEA-9689-498E-8549-32F66F0FC82A}"/>
              </a:ext>
            </a:extLst>
          </p:cNvPr>
          <p:cNvPicPr>
            <a:picLocks noChangeAspect="1"/>
          </p:cNvPicPr>
          <p:nvPr/>
        </p:nvPicPr>
        <p:blipFill>
          <a:blip r:embed="rId3"/>
          <a:stretch>
            <a:fillRect/>
          </a:stretch>
        </p:blipFill>
        <p:spPr>
          <a:xfrm>
            <a:off x="9906492" y="368715"/>
            <a:ext cx="2285508" cy="972273"/>
          </a:xfrm>
          <a:prstGeom prst="rect">
            <a:avLst/>
          </a:prstGeom>
        </p:spPr>
      </p:pic>
      <p:sp>
        <p:nvSpPr>
          <p:cNvPr id="2" name="Titel 3">
            <a:extLst>
              <a:ext uri="{FF2B5EF4-FFF2-40B4-BE49-F238E27FC236}">
                <a16:creationId xmlns:a16="http://schemas.microsoft.com/office/drawing/2014/main" id="{15726E7D-03DF-F56E-81CA-7270FFC5E667}"/>
              </a:ext>
            </a:extLst>
          </p:cNvPr>
          <p:cNvSpPr txBox="1">
            <a:spLocks/>
          </p:cNvSpPr>
          <p:nvPr/>
        </p:nvSpPr>
        <p:spPr>
          <a:xfrm>
            <a:off x="944080" y="1555149"/>
            <a:ext cx="7562126" cy="2294622"/>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lang="nl-NL" sz="6000" b="1" i="0" kern="1200" dirty="0">
                <a:solidFill>
                  <a:schemeClr val="tx1"/>
                </a:solidFill>
                <a:latin typeface="Sohne Breit Extrafett" panose="020B0505030202060203" pitchFamily="34" charset="77"/>
                <a:ea typeface="+mj-ea"/>
                <a:cs typeface="+mj-cs"/>
              </a:defRPr>
            </a:lvl1pPr>
          </a:lstStyle>
          <a:p>
            <a:pPr>
              <a:lnSpc>
                <a:spcPct val="80000"/>
              </a:lnSpc>
            </a:pPr>
            <a:r>
              <a:rPr lang="nl-NL" dirty="0">
                <a:solidFill>
                  <a:schemeClr val="bg1"/>
                </a:solidFill>
              </a:rPr>
              <a:t>WORKSHOP</a:t>
            </a:r>
          </a:p>
          <a:p>
            <a:pPr>
              <a:lnSpc>
                <a:spcPct val="80000"/>
              </a:lnSpc>
            </a:pPr>
            <a:endParaRPr lang="nl-NL" dirty="0">
              <a:solidFill>
                <a:schemeClr val="bg1"/>
              </a:solidFill>
            </a:endParaRPr>
          </a:p>
          <a:p>
            <a:pPr>
              <a:lnSpc>
                <a:spcPct val="80000"/>
              </a:lnSpc>
            </a:pPr>
            <a:r>
              <a:rPr lang="nl-NL" dirty="0">
                <a:solidFill>
                  <a:schemeClr val="bg1"/>
                </a:solidFill>
              </a:rPr>
              <a:t>PASSIE EN STUDIEKEUZE</a:t>
            </a:r>
          </a:p>
        </p:txBody>
      </p:sp>
    </p:spTree>
    <p:extLst>
      <p:ext uri="{BB962C8B-B14F-4D97-AF65-F5344CB8AC3E}">
        <p14:creationId xmlns:p14="http://schemas.microsoft.com/office/powerpoint/2010/main" val="1428922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43830-F7A0-508B-FBC0-04ECA5A5D6AA}"/>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BCB544D-F91D-0E76-0DD8-0737BCE8D3AB}"/>
              </a:ext>
            </a:extLst>
          </p:cNvPr>
          <p:cNvSpPr>
            <a:spLocks noGrp="1"/>
          </p:cNvSpPr>
          <p:nvPr>
            <p:ph type="body" sz="quarter" idx="10"/>
          </p:nvPr>
        </p:nvSpPr>
        <p:spPr>
          <a:xfrm>
            <a:off x="1042587" y="1675898"/>
            <a:ext cx="10376779" cy="2220935"/>
          </a:xfrm>
        </p:spPr>
        <p:txBody>
          <a:bodyPr/>
          <a:lstStyle/>
          <a:p>
            <a:r>
              <a:rPr lang="nl-NL" sz="4800" dirty="0"/>
              <a:t>Stelling: </a:t>
            </a:r>
            <a:br>
              <a:rPr lang="nl-NL" sz="4800" dirty="0"/>
            </a:br>
            <a:r>
              <a:rPr lang="nl-NL" sz="4800" dirty="0"/>
              <a:t>Andere mensen zijn getalenteerder dan ik.</a:t>
            </a:r>
          </a:p>
        </p:txBody>
      </p:sp>
    </p:spTree>
    <p:extLst>
      <p:ext uri="{BB962C8B-B14F-4D97-AF65-F5344CB8AC3E}">
        <p14:creationId xmlns:p14="http://schemas.microsoft.com/office/powerpoint/2010/main" val="277516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927EE-1BC9-03E1-74EF-0E7302FF3557}"/>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D2BB3F7-8BD7-0ADC-F16D-6F0597A8A141}"/>
              </a:ext>
            </a:extLst>
          </p:cNvPr>
          <p:cNvSpPr>
            <a:spLocks noGrp="1"/>
          </p:cNvSpPr>
          <p:nvPr>
            <p:ph type="body" sz="quarter" idx="10"/>
          </p:nvPr>
        </p:nvSpPr>
        <p:spPr>
          <a:xfrm>
            <a:off x="1042587" y="1675898"/>
            <a:ext cx="10376779" cy="2220935"/>
          </a:xfrm>
        </p:spPr>
        <p:txBody>
          <a:bodyPr/>
          <a:lstStyle/>
          <a:p>
            <a:r>
              <a:rPr lang="nl-NL" sz="4800" dirty="0"/>
              <a:t>Stelling: </a:t>
            </a:r>
            <a:br>
              <a:rPr lang="nl-NL" sz="4800" dirty="0"/>
            </a:br>
            <a:r>
              <a:rPr lang="nl-NL" sz="4800" dirty="0"/>
              <a:t>Ik ben nergens écht enthousiast over.</a:t>
            </a:r>
          </a:p>
        </p:txBody>
      </p:sp>
    </p:spTree>
    <p:extLst>
      <p:ext uri="{BB962C8B-B14F-4D97-AF65-F5344CB8AC3E}">
        <p14:creationId xmlns:p14="http://schemas.microsoft.com/office/powerpoint/2010/main" val="1541959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C49A7-6356-ABE2-9FD9-72D18D3A26B1}"/>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F1F1417-6F8C-300B-207A-A1AF0CCE1608}"/>
              </a:ext>
            </a:extLst>
          </p:cNvPr>
          <p:cNvSpPr>
            <a:spLocks noGrp="1"/>
          </p:cNvSpPr>
          <p:nvPr>
            <p:ph type="body" sz="quarter" idx="10"/>
          </p:nvPr>
        </p:nvSpPr>
        <p:spPr>
          <a:xfrm>
            <a:off x="1042587" y="1675898"/>
            <a:ext cx="10376779" cy="2220935"/>
          </a:xfrm>
        </p:spPr>
        <p:txBody>
          <a:bodyPr/>
          <a:lstStyle/>
          <a:p>
            <a:r>
              <a:rPr lang="nl-NL" sz="4800" dirty="0"/>
              <a:t>Stelling: </a:t>
            </a:r>
            <a:br>
              <a:rPr lang="nl-NL" sz="4800" dirty="0"/>
            </a:br>
            <a:r>
              <a:rPr lang="nl-NL" sz="4800" dirty="0"/>
              <a:t>Ik maak liever géén studiekeuze.</a:t>
            </a:r>
          </a:p>
        </p:txBody>
      </p:sp>
    </p:spTree>
    <p:extLst>
      <p:ext uri="{BB962C8B-B14F-4D97-AF65-F5344CB8AC3E}">
        <p14:creationId xmlns:p14="http://schemas.microsoft.com/office/powerpoint/2010/main" val="4209668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1080AB7-744B-BFFA-A542-3031796F52D5}"/>
              </a:ext>
            </a:extLst>
          </p:cNvPr>
          <p:cNvSpPr>
            <a:spLocks noGrp="1"/>
          </p:cNvSpPr>
          <p:nvPr>
            <p:ph type="body" sz="quarter" idx="10"/>
          </p:nvPr>
        </p:nvSpPr>
        <p:spPr>
          <a:xfrm>
            <a:off x="925512" y="2991144"/>
            <a:ext cx="9977840" cy="2220935"/>
          </a:xfrm>
        </p:spPr>
        <p:txBody>
          <a:bodyPr/>
          <a:lstStyle/>
          <a:p>
            <a:r>
              <a:rPr lang="nl-NL" sz="4800" dirty="0"/>
              <a:t>Stelling: </a:t>
            </a:r>
            <a:br>
              <a:rPr lang="nl-NL" sz="4800" dirty="0"/>
            </a:br>
            <a:r>
              <a:rPr lang="nl-NL" sz="4800" dirty="0"/>
              <a:t>Ik heb een passie.</a:t>
            </a:r>
          </a:p>
        </p:txBody>
      </p:sp>
    </p:spTree>
    <p:extLst>
      <p:ext uri="{BB962C8B-B14F-4D97-AF65-F5344CB8AC3E}">
        <p14:creationId xmlns:p14="http://schemas.microsoft.com/office/powerpoint/2010/main" val="181573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5D9F19B-533A-DCA3-C7C2-FAA46A28F524}"/>
              </a:ext>
            </a:extLst>
          </p:cNvPr>
          <p:cNvSpPr>
            <a:spLocks noGrp="1"/>
          </p:cNvSpPr>
          <p:nvPr>
            <p:ph type="body" sz="quarter" idx="10"/>
          </p:nvPr>
        </p:nvSpPr>
        <p:spPr>
          <a:xfrm>
            <a:off x="879582" y="1010491"/>
            <a:ext cx="10660628" cy="2220935"/>
          </a:xfrm>
        </p:spPr>
        <p:txBody>
          <a:bodyPr/>
          <a:lstStyle/>
          <a:p>
            <a:r>
              <a:rPr lang="nl-NL" sz="4800" dirty="0"/>
              <a:t>Stelling: </a:t>
            </a:r>
            <a:br>
              <a:rPr lang="nl-NL" sz="4800" dirty="0"/>
            </a:br>
            <a:r>
              <a:rPr lang="nl-NL" sz="4800" dirty="0"/>
              <a:t>Iets interesseert me, of geeft me energie, maar ik wil het géén passie noemen.</a:t>
            </a:r>
          </a:p>
        </p:txBody>
      </p:sp>
    </p:spTree>
    <p:extLst>
      <p:ext uri="{BB962C8B-B14F-4D97-AF65-F5344CB8AC3E}">
        <p14:creationId xmlns:p14="http://schemas.microsoft.com/office/powerpoint/2010/main" val="1847226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F8F94-BFA2-995A-994C-2586364EA118}"/>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452F2CF-AE1B-3594-299E-F195330FB314}"/>
              </a:ext>
            </a:extLst>
          </p:cNvPr>
          <p:cNvSpPr>
            <a:spLocks noGrp="1"/>
          </p:cNvSpPr>
          <p:nvPr>
            <p:ph type="body" idx="18"/>
          </p:nvPr>
        </p:nvSpPr>
        <p:spPr/>
        <p:txBody>
          <a:bodyPr/>
          <a:lstStyle/>
          <a:p>
            <a:r>
              <a:rPr lang="nl-NL" dirty="0"/>
              <a:t>Leerdoel 1</a:t>
            </a:r>
          </a:p>
        </p:txBody>
      </p:sp>
      <p:sp>
        <p:nvSpPr>
          <p:cNvPr id="4" name="Tijdelijke aanduiding voor tekst 3">
            <a:extLst>
              <a:ext uri="{FF2B5EF4-FFF2-40B4-BE49-F238E27FC236}">
                <a16:creationId xmlns:a16="http://schemas.microsoft.com/office/drawing/2014/main" id="{6A0D46FA-B0C4-36C0-F3B6-3340439B8637}"/>
              </a:ext>
            </a:extLst>
          </p:cNvPr>
          <p:cNvSpPr>
            <a:spLocks noGrp="1"/>
          </p:cNvSpPr>
          <p:nvPr>
            <p:ph type="body" idx="19"/>
          </p:nvPr>
        </p:nvSpPr>
        <p:spPr/>
        <p:txBody>
          <a:bodyPr/>
          <a:lstStyle/>
          <a:p>
            <a:pPr marL="0" indent="0">
              <a:buNone/>
            </a:pPr>
            <a:r>
              <a:rPr lang="nl-NL" b="1" dirty="0"/>
              <a:t>Begrijpen waarom vergelijken ‘blokkerend’ kan werken voor je ontwikkeling.</a:t>
            </a:r>
          </a:p>
          <a:p>
            <a:pPr marL="0" indent="0">
              <a:buNone/>
            </a:pPr>
            <a:endParaRPr lang="nl-NL" dirty="0"/>
          </a:p>
        </p:txBody>
      </p:sp>
      <p:sp>
        <p:nvSpPr>
          <p:cNvPr id="5" name="Tijdelijke aanduiding voor tekst 4">
            <a:extLst>
              <a:ext uri="{FF2B5EF4-FFF2-40B4-BE49-F238E27FC236}">
                <a16:creationId xmlns:a16="http://schemas.microsoft.com/office/drawing/2014/main" id="{2755E082-1FFC-81C6-69BF-664A4D9BC02B}"/>
              </a:ext>
            </a:extLst>
          </p:cNvPr>
          <p:cNvSpPr>
            <a:spLocks noGrp="1"/>
          </p:cNvSpPr>
          <p:nvPr>
            <p:ph type="body" idx="20"/>
          </p:nvPr>
        </p:nvSpPr>
        <p:spPr/>
        <p:txBody>
          <a:bodyPr/>
          <a:lstStyle/>
          <a:p>
            <a:r>
              <a:rPr lang="nl-NL" dirty="0"/>
              <a:t>Leerdoel 2</a:t>
            </a:r>
          </a:p>
        </p:txBody>
      </p:sp>
      <p:sp>
        <p:nvSpPr>
          <p:cNvPr id="6" name="Tijdelijke aanduiding voor tekst 5">
            <a:extLst>
              <a:ext uri="{FF2B5EF4-FFF2-40B4-BE49-F238E27FC236}">
                <a16:creationId xmlns:a16="http://schemas.microsoft.com/office/drawing/2014/main" id="{F412BEB8-B16E-1898-5893-B5346B9B4518}"/>
              </a:ext>
            </a:extLst>
          </p:cNvPr>
          <p:cNvSpPr>
            <a:spLocks noGrp="1"/>
          </p:cNvSpPr>
          <p:nvPr>
            <p:ph type="body" idx="21"/>
          </p:nvPr>
        </p:nvSpPr>
        <p:spPr/>
        <p:txBody>
          <a:bodyPr/>
          <a:lstStyle/>
          <a:p>
            <a:pPr marL="0" indent="0">
              <a:buNone/>
            </a:pPr>
            <a:r>
              <a:rPr lang="nl-NL" b="1" dirty="0"/>
              <a:t>Creëren van realistisch beeld met betrekking tot passie.</a:t>
            </a:r>
            <a:endParaRPr lang="nl-NL" dirty="0"/>
          </a:p>
          <a:p>
            <a:pPr marL="0" indent="0">
              <a:buNone/>
            </a:pPr>
            <a:endParaRPr lang="nl-NL" b="1" dirty="0"/>
          </a:p>
          <a:p>
            <a:pPr marL="0" indent="0">
              <a:buNone/>
            </a:pPr>
            <a:endParaRPr lang="nl-NL" dirty="0"/>
          </a:p>
        </p:txBody>
      </p:sp>
      <p:sp>
        <p:nvSpPr>
          <p:cNvPr id="7" name="Tijdelijke aanduiding voor tekst 6">
            <a:extLst>
              <a:ext uri="{FF2B5EF4-FFF2-40B4-BE49-F238E27FC236}">
                <a16:creationId xmlns:a16="http://schemas.microsoft.com/office/drawing/2014/main" id="{B3D9E5F8-B724-ABE4-84F4-30DA8699EDBC}"/>
              </a:ext>
            </a:extLst>
          </p:cNvPr>
          <p:cNvSpPr>
            <a:spLocks noGrp="1"/>
          </p:cNvSpPr>
          <p:nvPr>
            <p:ph type="body" idx="22"/>
          </p:nvPr>
        </p:nvSpPr>
        <p:spPr/>
        <p:txBody>
          <a:bodyPr/>
          <a:lstStyle/>
          <a:p>
            <a:r>
              <a:rPr lang="nl-NL" dirty="0"/>
              <a:t>Leerdoel 3</a:t>
            </a:r>
          </a:p>
        </p:txBody>
      </p:sp>
      <p:sp>
        <p:nvSpPr>
          <p:cNvPr id="8" name="Tijdelijke aanduiding voor tekst 7">
            <a:extLst>
              <a:ext uri="{FF2B5EF4-FFF2-40B4-BE49-F238E27FC236}">
                <a16:creationId xmlns:a16="http://schemas.microsoft.com/office/drawing/2014/main" id="{B229A913-45B7-5FEC-4E9D-A4AC482F941C}"/>
              </a:ext>
            </a:extLst>
          </p:cNvPr>
          <p:cNvSpPr>
            <a:spLocks noGrp="1"/>
          </p:cNvSpPr>
          <p:nvPr>
            <p:ph type="body" idx="23"/>
          </p:nvPr>
        </p:nvSpPr>
        <p:spPr/>
        <p:txBody>
          <a:bodyPr/>
          <a:lstStyle/>
          <a:p>
            <a:pPr marL="0" indent="0">
              <a:buNone/>
            </a:pPr>
            <a:r>
              <a:rPr lang="nl-NL" b="1" dirty="0"/>
              <a:t>Hoe kun je beginnen met passie ontwikkelen.</a:t>
            </a:r>
          </a:p>
        </p:txBody>
      </p:sp>
      <p:sp>
        <p:nvSpPr>
          <p:cNvPr id="2" name="Rechthoek 1">
            <a:extLst>
              <a:ext uri="{FF2B5EF4-FFF2-40B4-BE49-F238E27FC236}">
                <a16:creationId xmlns:a16="http://schemas.microsoft.com/office/drawing/2014/main" id="{20825649-F51A-628C-37D3-F520474B5C25}"/>
              </a:ext>
            </a:extLst>
          </p:cNvPr>
          <p:cNvSpPr/>
          <p:nvPr/>
        </p:nvSpPr>
        <p:spPr>
          <a:xfrm>
            <a:off x="709226" y="2199204"/>
            <a:ext cx="3345239" cy="3448514"/>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7D122DF3-55DA-756E-4C35-AC1EFAF0D052}"/>
              </a:ext>
            </a:extLst>
          </p:cNvPr>
          <p:cNvSpPr/>
          <p:nvPr/>
        </p:nvSpPr>
        <p:spPr>
          <a:xfrm>
            <a:off x="7873836" y="2233409"/>
            <a:ext cx="3345239" cy="3448514"/>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628390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Persoon die met een skateboard speelt">
            <a:extLst>
              <a:ext uri="{FF2B5EF4-FFF2-40B4-BE49-F238E27FC236}">
                <a16:creationId xmlns:a16="http://schemas.microsoft.com/office/drawing/2014/main" id="{4195D58A-C9ED-9B23-4C54-1EE04A9976D3}"/>
              </a:ext>
            </a:extLst>
          </p:cNvPr>
          <p:cNvPicPr>
            <a:picLocks noGrp="1" noChangeAspect="1"/>
          </p:cNvPicPr>
          <p:nvPr>
            <p:ph type="pic" sz="quarter" idx="12"/>
          </p:nvPr>
        </p:nvPicPr>
        <p:blipFill>
          <a:blip r:embed="rId2"/>
          <a:srcRect l="53218" r="1" b="1"/>
          <a:stretch>
            <a:fillRect/>
          </a:stretch>
        </p:blipFill>
        <p:spPr>
          <a:xfrm>
            <a:off x="12566" y="157"/>
            <a:ext cx="4838700" cy="6878166"/>
          </a:xfrm>
          <a:noFill/>
        </p:spPr>
      </p:pic>
      <p:sp>
        <p:nvSpPr>
          <p:cNvPr id="3" name="Tijdelijke aanduiding voor tekst 2">
            <a:extLst>
              <a:ext uri="{FF2B5EF4-FFF2-40B4-BE49-F238E27FC236}">
                <a16:creationId xmlns:a16="http://schemas.microsoft.com/office/drawing/2014/main" id="{3CE4C8C3-F2A2-3FE8-8B12-6E52C6C86077}"/>
              </a:ext>
            </a:extLst>
          </p:cNvPr>
          <p:cNvSpPr>
            <a:spLocks noGrp="1"/>
          </p:cNvSpPr>
          <p:nvPr>
            <p:ph type="body" idx="11"/>
          </p:nvPr>
        </p:nvSpPr>
        <p:spPr>
          <a:xfrm>
            <a:off x="5773776" y="1342003"/>
            <a:ext cx="5562666" cy="1394055"/>
          </a:xfrm>
        </p:spPr>
        <p:txBody>
          <a:bodyPr>
            <a:normAutofit/>
          </a:bodyPr>
          <a:lstStyle/>
          <a:p>
            <a:r>
              <a:rPr lang="nl-NL" dirty="0"/>
              <a:t>Opdracht 1 - Werkblad</a:t>
            </a:r>
          </a:p>
        </p:txBody>
      </p:sp>
      <p:sp>
        <p:nvSpPr>
          <p:cNvPr id="11" name="Text Placeholder 3">
            <a:extLst>
              <a:ext uri="{FF2B5EF4-FFF2-40B4-BE49-F238E27FC236}">
                <a16:creationId xmlns:a16="http://schemas.microsoft.com/office/drawing/2014/main" id="{62C69462-D09E-CAD2-3D42-FA55866BF9EB}"/>
              </a:ext>
            </a:extLst>
          </p:cNvPr>
          <p:cNvSpPr>
            <a:spLocks noGrp="1"/>
          </p:cNvSpPr>
          <p:nvPr>
            <p:ph type="body" idx="15"/>
          </p:nvPr>
        </p:nvSpPr>
        <p:spPr>
          <a:xfrm>
            <a:off x="5773776" y="2736059"/>
            <a:ext cx="5562666" cy="2082006"/>
          </a:xfrm>
        </p:spPr>
        <p:txBody>
          <a:bodyPr/>
          <a:lstStyle/>
          <a:p>
            <a:pPr marL="342900" indent="-342900">
              <a:buFont typeface="Arial" panose="020B0604020202020204" pitchFamily="34" charset="0"/>
              <a:buChar char="•"/>
            </a:pPr>
            <a:r>
              <a:rPr lang="en-US" dirty="0"/>
              <a:t>Wat is </a:t>
            </a:r>
            <a:r>
              <a:rPr lang="en-US" dirty="0" err="1"/>
              <a:t>passie</a:t>
            </a:r>
            <a:r>
              <a:rPr lang="en-US" dirty="0"/>
              <a:t>?</a:t>
            </a:r>
          </a:p>
          <a:p>
            <a:pPr marL="342900" indent="-342900">
              <a:buFont typeface="Arial" panose="020B0604020202020204" pitchFamily="34" charset="0"/>
              <a:buChar char="•"/>
            </a:pPr>
            <a:r>
              <a:rPr lang="en-US" dirty="0"/>
              <a:t>Wie is </a:t>
            </a:r>
            <a:r>
              <a:rPr lang="en-US" dirty="0" err="1"/>
              <a:t>een</a:t>
            </a:r>
            <a:r>
              <a:rPr lang="en-US" dirty="0"/>
              <a:t> </a:t>
            </a:r>
            <a:r>
              <a:rPr lang="en-US" dirty="0" err="1"/>
              <a:t>inspirerend</a:t>
            </a:r>
            <a:r>
              <a:rPr lang="en-US" dirty="0"/>
              <a:t>/</a:t>
            </a:r>
            <a:r>
              <a:rPr lang="en-US" dirty="0" err="1"/>
              <a:t>gepassioneerd</a:t>
            </a:r>
            <a:r>
              <a:rPr lang="en-US" dirty="0"/>
              <a:t> persoon voor je?</a:t>
            </a:r>
          </a:p>
          <a:p>
            <a:pPr marL="342900" indent="-342900">
              <a:buFont typeface="Arial" panose="020B0604020202020204" pitchFamily="34" charset="0"/>
              <a:buChar char="•"/>
            </a:pPr>
            <a:r>
              <a:rPr lang="en-US" dirty="0"/>
              <a:t>Hoe </a:t>
            </a:r>
            <a:r>
              <a:rPr lang="en-US" dirty="0" err="1"/>
              <a:t>heeft</a:t>
            </a:r>
            <a:r>
              <a:rPr lang="en-US" dirty="0"/>
              <a:t> </a:t>
            </a:r>
            <a:r>
              <a:rPr lang="en-US" dirty="0" err="1"/>
              <a:t>deze</a:t>
            </a:r>
            <a:r>
              <a:rPr lang="en-US" dirty="0"/>
              <a:t> persoon </a:t>
            </a:r>
            <a:r>
              <a:rPr lang="en-US" dirty="0" err="1"/>
              <a:t>passie</a:t>
            </a:r>
            <a:r>
              <a:rPr lang="en-US" dirty="0"/>
              <a:t> </a:t>
            </a:r>
            <a:r>
              <a:rPr lang="en-US" dirty="0" err="1"/>
              <a:t>ontdekt</a:t>
            </a:r>
            <a:r>
              <a:rPr lang="en-US" dirty="0"/>
              <a:t>?</a:t>
            </a:r>
          </a:p>
        </p:txBody>
      </p:sp>
    </p:spTree>
    <p:extLst>
      <p:ext uri="{BB962C8B-B14F-4D97-AF65-F5344CB8AC3E}">
        <p14:creationId xmlns:p14="http://schemas.microsoft.com/office/powerpoint/2010/main" val="120952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672087-CA55-1B2F-ED17-606F8530BB92}"/>
              </a:ext>
            </a:extLst>
          </p:cNvPr>
          <p:cNvSpPr>
            <a:spLocks noGrp="1"/>
          </p:cNvSpPr>
          <p:nvPr>
            <p:ph type="body" idx="13"/>
          </p:nvPr>
        </p:nvSpPr>
        <p:spPr>
          <a:xfrm>
            <a:off x="6921661" y="1308880"/>
            <a:ext cx="4498006" cy="4027049"/>
          </a:xfrm>
        </p:spPr>
        <p:txBody>
          <a:bodyPr/>
          <a:lstStyle/>
          <a:p>
            <a:r>
              <a:rPr lang="nl-NL" b="0" i="1" dirty="0"/>
              <a:t>“Passie </a:t>
            </a:r>
            <a:r>
              <a:rPr lang="nl-NL" i="1" dirty="0"/>
              <a:t>ontwikkel</a:t>
            </a:r>
            <a:r>
              <a:rPr lang="nl-NL" b="0" i="1" dirty="0"/>
              <a:t> je; je ontdekt haar niet van de ene op de andere dag. Het begint vaak met een vonkje interesse en groeit door verkenning, oefening en nog eens oefenen.”</a:t>
            </a:r>
          </a:p>
          <a:p>
            <a:endParaRPr lang="en-NL" dirty="0"/>
          </a:p>
        </p:txBody>
      </p:sp>
      <p:pic>
        <p:nvPicPr>
          <p:cNvPr id="5" name="Picture 2" descr="Angela Lee Duckworth: Grit: The power of passion and perseverance | TED Talk">
            <a:extLst>
              <a:ext uri="{FF2B5EF4-FFF2-40B4-BE49-F238E27FC236}">
                <a16:creationId xmlns:a16="http://schemas.microsoft.com/office/drawing/2014/main" id="{68DCA1B1-E0A3-F592-20B0-E588BA99CF59}"/>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8858" r="31142"/>
          <a:stretch/>
        </p:blipFill>
        <p:spPr bwMode="auto">
          <a:xfrm>
            <a:off x="-1" y="-85468"/>
            <a:ext cx="6171971" cy="694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245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D1717E-D487-89AC-D92E-B44F418E4C0C}"/>
              </a:ext>
            </a:extLst>
          </p:cNvPr>
          <p:cNvSpPr>
            <a:spLocks noGrp="1"/>
          </p:cNvSpPr>
          <p:nvPr>
            <p:ph type="body" idx="16"/>
          </p:nvPr>
        </p:nvSpPr>
        <p:spPr>
          <a:xfrm>
            <a:off x="6689590" y="1463795"/>
            <a:ext cx="4864123" cy="2467964"/>
          </a:xfrm>
        </p:spPr>
        <p:txBody>
          <a:bodyPr/>
          <a:lstStyle/>
          <a:p>
            <a:r>
              <a:rPr lang="nl-NL" sz="3200" i="1" dirty="0"/>
              <a:t>“Het draait om houden van wat je doet; het gaat om intrinsieke motivatie </a:t>
            </a:r>
            <a:br>
              <a:rPr lang="nl-NL" sz="3200" i="1" dirty="0"/>
            </a:br>
            <a:r>
              <a:rPr lang="nl-NL" sz="3200" i="1" dirty="0"/>
              <a:t>(iets doen omdat je het </a:t>
            </a:r>
            <a:r>
              <a:rPr lang="nl-NL" sz="3200" b="1" i="1" dirty="0"/>
              <a:t>betekenisvol</a:t>
            </a:r>
            <a:r>
              <a:rPr lang="nl-NL" sz="3200" i="1" dirty="0"/>
              <a:t> en </a:t>
            </a:r>
            <a:r>
              <a:rPr lang="nl-NL" sz="3200" b="1" i="1" dirty="0"/>
              <a:t>plezierig</a:t>
            </a:r>
            <a:r>
              <a:rPr lang="nl-NL" sz="3200" i="1" dirty="0"/>
              <a:t> vindt, niet alleen voor externe beloningen).”</a:t>
            </a:r>
            <a:endParaRPr lang="en-NL" i="1" dirty="0"/>
          </a:p>
        </p:txBody>
      </p:sp>
      <p:pic>
        <p:nvPicPr>
          <p:cNvPr id="5" name="Picture 2" descr="Angela Lee Duckworth: Grit: The power of passion and perseverance | TED Talk">
            <a:extLst>
              <a:ext uri="{FF2B5EF4-FFF2-40B4-BE49-F238E27FC236}">
                <a16:creationId xmlns:a16="http://schemas.microsoft.com/office/drawing/2014/main" id="{10DD0A05-A07E-E319-A697-B39459362286}"/>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8858" r="31142"/>
          <a:stretch/>
        </p:blipFill>
        <p:spPr bwMode="auto">
          <a:xfrm>
            <a:off x="-75971" y="-85467"/>
            <a:ext cx="6171971" cy="694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24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C5AA6-58E7-8497-339A-9AE95CB793E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7FBBDA7-103F-79D4-E3D8-D0257C3A5D06}"/>
              </a:ext>
            </a:extLst>
          </p:cNvPr>
          <p:cNvSpPr>
            <a:spLocks noGrp="1"/>
          </p:cNvSpPr>
          <p:nvPr>
            <p:ph type="body" idx="16"/>
          </p:nvPr>
        </p:nvSpPr>
        <p:spPr>
          <a:xfrm>
            <a:off x="6700348" y="1990920"/>
            <a:ext cx="4864123" cy="2467964"/>
          </a:xfrm>
        </p:spPr>
        <p:txBody>
          <a:bodyPr/>
          <a:lstStyle/>
          <a:p>
            <a:pPr lvl="0">
              <a:lnSpc>
                <a:spcPct val="90000"/>
              </a:lnSpc>
              <a:defRPr/>
            </a:pPr>
            <a:r>
              <a:rPr lang="nl-NL" sz="3200" i="1" kern="0" dirty="0">
                <a:solidFill>
                  <a:srgbClr val="01416E"/>
                </a:solidFill>
                <a:latin typeface="Open Sans" panose="020B0606030504020204" pitchFamily="34" charset="0"/>
              </a:rPr>
              <a:t>“Het vermogen om vast te houden aan </a:t>
            </a:r>
            <a:r>
              <a:rPr lang="nl-NL" sz="3200" i="1" kern="0" dirty="0" err="1">
                <a:solidFill>
                  <a:srgbClr val="01416E"/>
                </a:solidFill>
                <a:latin typeface="Open Sans" panose="020B0606030504020204" pitchFamily="34" charset="0"/>
              </a:rPr>
              <a:t>langetermijndoelen</a:t>
            </a:r>
            <a:r>
              <a:rPr lang="nl-NL" sz="3200" i="1" kern="0" dirty="0">
                <a:solidFill>
                  <a:srgbClr val="01416E"/>
                </a:solidFill>
                <a:latin typeface="Open Sans" panose="020B0606030504020204" pitchFamily="34" charset="0"/>
              </a:rPr>
              <a:t>, waarbij de toewijding met de tijd groeit.”</a:t>
            </a:r>
            <a:endParaRPr lang="en-NL" dirty="0"/>
          </a:p>
        </p:txBody>
      </p:sp>
      <p:pic>
        <p:nvPicPr>
          <p:cNvPr id="5" name="Picture 2" descr="Angela Lee Duckworth: Grit: The power of passion and perseverance | TED Talk">
            <a:extLst>
              <a:ext uri="{FF2B5EF4-FFF2-40B4-BE49-F238E27FC236}">
                <a16:creationId xmlns:a16="http://schemas.microsoft.com/office/drawing/2014/main" id="{9A67053B-1715-D7AE-FF1F-A124407E1509}"/>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8858" r="31142"/>
          <a:stretch/>
        </p:blipFill>
        <p:spPr bwMode="auto">
          <a:xfrm>
            <a:off x="-75971" y="-85467"/>
            <a:ext cx="6171971" cy="694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09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80FB20-A5E1-496A-5411-B8DF4B46E4F9}"/>
              </a:ext>
            </a:extLst>
          </p:cNvPr>
          <p:cNvSpPr txBox="1"/>
          <p:nvPr/>
        </p:nvSpPr>
        <p:spPr>
          <a:xfrm>
            <a:off x="694481" y="578734"/>
            <a:ext cx="9352196" cy="1323439"/>
          </a:xfrm>
          <a:prstGeom prst="rect">
            <a:avLst/>
          </a:prstGeom>
          <a:noFill/>
        </p:spPr>
        <p:txBody>
          <a:bodyPr wrap="square" rtlCol="0">
            <a:spAutoFit/>
          </a:bodyPr>
          <a:lstStyle/>
          <a:p>
            <a:pPr algn="l"/>
            <a:r>
              <a:rPr lang="nl-NL" sz="4000" b="1" dirty="0">
                <a:solidFill>
                  <a:schemeClr val="tx2"/>
                </a:solidFill>
              </a:rPr>
              <a:t>Achtergrondinformatie voor de workshopgever</a:t>
            </a:r>
          </a:p>
        </p:txBody>
      </p:sp>
      <p:sp>
        <p:nvSpPr>
          <p:cNvPr id="4" name="Tekstvak 3">
            <a:extLst>
              <a:ext uri="{FF2B5EF4-FFF2-40B4-BE49-F238E27FC236}">
                <a16:creationId xmlns:a16="http://schemas.microsoft.com/office/drawing/2014/main" id="{BD9DBC8D-72AA-1100-B983-92853115726F}"/>
              </a:ext>
            </a:extLst>
          </p:cNvPr>
          <p:cNvSpPr txBox="1"/>
          <p:nvPr/>
        </p:nvSpPr>
        <p:spPr>
          <a:xfrm>
            <a:off x="694481" y="2062667"/>
            <a:ext cx="10270602" cy="4524315"/>
          </a:xfrm>
          <a:prstGeom prst="rect">
            <a:avLst/>
          </a:prstGeom>
          <a:noFill/>
        </p:spPr>
        <p:txBody>
          <a:bodyPr wrap="square" rtlCol="0">
            <a:spAutoFit/>
          </a:bodyPr>
          <a:lstStyle/>
          <a:p>
            <a:pPr algn="l"/>
            <a:r>
              <a:rPr lang="nl-NL" dirty="0"/>
              <a:t>Ouders vinden het bij het begeleiden van hun kind tijdens het studiekeuzeproces het belangrijkst dat ‘de studie leuk is’. Hogescholen en universiteiten benadrukken ook de positieve kanten van de studies, om studenten te werven. In tussentijd is studeren (leren) vaak helemaal niet leuk. Niet alleen vanwege de studie, maar ook mogelijke live events of problematiek thuis. 50% van de jongeren voelt zich regelmatig eenzaam of heeft géén positieve associaties bij de toekomst.</a:t>
            </a:r>
          </a:p>
          <a:p>
            <a:pPr algn="l"/>
            <a:endParaRPr lang="nl-NL" dirty="0"/>
          </a:p>
          <a:p>
            <a:pPr algn="l"/>
            <a:r>
              <a:rPr lang="nl-NL" dirty="0"/>
              <a:t>Leerlingen ervaren ook druk om ‘goed’ te moeten kiezen en aan verwachtingen te moeten voldoen. Mogelijk kun je als workshopgever ook een deel van je proces uitleggen en/of leerlingen stimuleren.</a:t>
            </a:r>
          </a:p>
          <a:p>
            <a:pPr algn="l"/>
            <a:endParaRPr lang="nl-NL" dirty="0"/>
          </a:p>
          <a:p>
            <a:pPr algn="l"/>
            <a:r>
              <a:rPr lang="nl-NL" dirty="0"/>
              <a:t>Deze workshop heeft als doel de keuzestress te ‘normaliseren’ en leerlingen stil te laten staan bij de hoge verwachtingen. Daarnaast wordt het ‘vergelijken’ geproblematiseerd.</a:t>
            </a:r>
          </a:p>
          <a:p>
            <a:pPr algn="l"/>
            <a:endParaRPr lang="nl-NL" dirty="0"/>
          </a:p>
          <a:p>
            <a:pPr algn="l"/>
            <a:r>
              <a:rPr lang="nl-NL" dirty="0"/>
              <a:t>Verder wordt het belang van doorzettingsvermogen (</a:t>
            </a:r>
            <a:r>
              <a:rPr lang="nl-NL" dirty="0" err="1"/>
              <a:t>mindset</a:t>
            </a:r>
            <a:r>
              <a:rPr lang="nl-NL" dirty="0"/>
              <a:t>) benadrukt. Immers: gepassioneerd zijn wil níet zeggen dat er géén lastige uitdagingen bestaan.</a:t>
            </a:r>
          </a:p>
          <a:p>
            <a:pPr algn="l"/>
            <a:endParaRPr lang="nl-NL" dirty="0"/>
          </a:p>
          <a:p>
            <a:pPr algn="l"/>
            <a:r>
              <a:rPr lang="nl-NL" dirty="0"/>
              <a:t>Zie voor verdere (theoretische) uitwerking het visiestuk ‘</a:t>
            </a:r>
            <a:r>
              <a:rPr lang="nl-NL" dirty="0" err="1"/>
              <a:t>waardengedreven</a:t>
            </a:r>
            <a:r>
              <a:rPr lang="nl-NL" dirty="0"/>
              <a:t> studiekeuzeproces.</a:t>
            </a:r>
          </a:p>
        </p:txBody>
      </p:sp>
    </p:spTree>
    <p:extLst>
      <p:ext uri="{BB962C8B-B14F-4D97-AF65-F5344CB8AC3E}">
        <p14:creationId xmlns:p14="http://schemas.microsoft.com/office/powerpoint/2010/main" val="4053865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B894D-40A1-B79D-2225-398694C462E4}"/>
            </a:ext>
          </a:extLst>
        </p:cNvPr>
        <p:cNvGrpSpPr/>
        <p:nvPr/>
      </p:nvGrpSpPr>
      <p:grpSpPr>
        <a:xfrm>
          <a:off x="0" y="0"/>
          <a:ext cx="0" cy="0"/>
          <a:chOff x="0" y="0"/>
          <a:chExt cx="0" cy="0"/>
        </a:xfrm>
      </p:grpSpPr>
      <p:pic>
        <p:nvPicPr>
          <p:cNvPr id="6" name="Tijdelijke aanduiding voor afbeelding 5" descr="Persoon die met een skateboard speelt">
            <a:extLst>
              <a:ext uri="{FF2B5EF4-FFF2-40B4-BE49-F238E27FC236}">
                <a16:creationId xmlns:a16="http://schemas.microsoft.com/office/drawing/2014/main" id="{1FF1082A-1ABB-1684-CAEA-EB8D7321F78D}"/>
              </a:ext>
            </a:extLst>
          </p:cNvPr>
          <p:cNvPicPr>
            <a:picLocks noGrp="1" noChangeAspect="1"/>
          </p:cNvPicPr>
          <p:nvPr>
            <p:ph type="pic" sz="quarter" idx="12"/>
          </p:nvPr>
        </p:nvPicPr>
        <p:blipFill>
          <a:blip r:embed="rId2"/>
          <a:srcRect l="53218" r="1" b="1"/>
          <a:stretch>
            <a:fillRect/>
          </a:stretch>
        </p:blipFill>
        <p:spPr>
          <a:xfrm>
            <a:off x="12566" y="157"/>
            <a:ext cx="4838700" cy="6878166"/>
          </a:xfrm>
          <a:noFill/>
        </p:spPr>
      </p:pic>
      <p:sp>
        <p:nvSpPr>
          <p:cNvPr id="3" name="Tijdelijke aanduiding voor tekst 2">
            <a:extLst>
              <a:ext uri="{FF2B5EF4-FFF2-40B4-BE49-F238E27FC236}">
                <a16:creationId xmlns:a16="http://schemas.microsoft.com/office/drawing/2014/main" id="{AE992545-6CC6-3B3D-844A-1473E0CFC29A}"/>
              </a:ext>
            </a:extLst>
          </p:cNvPr>
          <p:cNvSpPr>
            <a:spLocks noGrp="1"/>
          </p:cNvSpPr>
          <p:nvPr>
            <p:ph type="body" idx="11"/>
          </p:nvPr>
        </p:nvSpPr>
        <p:spPr>
          <a:xfrm>
            <a:off x="5773776" y="1342003"/>
            <a:ext cx="5562666" cy="1394055"/>
          </a:xfrm>
        </p:spPr>
        <p:txBody>
          <a:bodyPr>
            <a:normAutofit/>
          </a:bodyPr>
          <a:lstStyle/>
          <a:p>
            <a:r>
              <a:rPr lang="nl-NL" dirty="0"/>
              <a:t>Opdracht 2 - Werkblad</a:t>
            </a:r>
          </a:p>
        </p:txBody>
      </p:sp>
      <p:sp>
        <p:nvSpPr>
          <p:cNvPr id="11" name="Text Placeholder 3">
            <a:extLst>
              <a:ext uri="{FF2B5EF4-FFF2-40B4-BE49-F238E27FC236}">
                <a16:creationId xmlns:a16="http://schemas.microsoft.com/office/drawing/2014/main" id="{AFED5B58-E290-2C0C-26FA-EAB28FD87902}"/>
              </a:ext>
            </a:extLst>
          </p:cNvPr>
          <p:cNvSpPr>
            <a:spLocks noGrp="1"/>
          </p:cNvSpPr>
          <p:nvPr>
            <p:ph type="body" idx="15"/>
          </p:nvPr>
        </p:nvSpPr>
        <p:spPr>
          <a:xfrm>
            <a:off x="5773776" y="2736059"/>
            <a:ext cx="5562666" cy="2082006"/>
          </a:xfrm>
        </p:spPr>
        <p:txBody>
          <a:bodyPr/>
          <a:lstStyle/>
          <a:p>
            <a:r>
              <a:rPr lang="nl-NL" dirty="0"/>
              <a:t>Gebruik je werkblad om de vragen te beantwoorden.</a:t>
            </a:r>
          </a:p>
        </p:txBody>
      </p:sp>
    </p:spTree>
    <p:extLst>
      <p:ext uri="{BB962C8B-B14F-4D97-AF65-F5344CB8AC3E}">
        <p14:creationId xmlns:p14="http://schemas.microsoft.com/office/powerpoint/2010/main" val="2723525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AAAF0D2-3381-2F5F-5A2C-1C22E5FD928A}"/>
              </a:ext>
            </a:extLst>
          </p:cNvPr>
          <p:cNvSpPr txBox="1"/>
          <p:nvPr/>
        </p:nvSpPr>
        <p:spPr>
          <a:xfrm>
            <a:off x="1244600" y="2276380"/>
            <a:ext cx="4432300" cy="2714720"/>
          </a:xfrm>
        </p:spPr>
        <p:txBody>
          <a:bodyPr>
            <a:normAutofit fontScale="92500" lnSpcReduction="10000"/>
          </a:bodyPr>
          <a:lstStyle/>
          <a:p>
            <a:r>
              <a:rPr lang="nl-NL" sz="2800" b="1" i="1" dirty="0">
                <a:solidFill>
                  <a:schemeClr val="tx2"/>
                </a:solidFill>
              </a:rPr>
              <a:t>Opdracht 3 – werkblad</a:t>
            </a:r>
          </a:p>
          <a:p>
            <a:endParaRPr lang="nl-NL" sz="2800" b="1" i="1" dirty="0">
              <a:solidFill>
                <a:schemeClr val="tx2"/>
              </a:solidFill>
            </a:endParaRPr>
          </a:p>
          <a:p>
            <a:r>
              <a:rPr lang="nl-NL" sz="2800" i="1" dirty="0">
                <a:solidFill>
                  <a:schemeClr val="tx2"/>
                </a:solidFill>
              </a:rPr>
              <a:t>“De meeste mensen worden ook niet geboren met een talent dat hen meteen bij de beste 1% van hun vakgebied plaatst.”</a:t>
            </a:r>
          </a:p>
        </p:txBody>
      </p:sp>
      <p:pic>
        <p:nvPicPr>
          <p:cNvPr id="4" name="Afbeelding 3" descr="Afbeelding met tekst, Lettertype, diagram, schermopname&#10;&#10;Door AI gegenereerde inhoud is mogelijk onjuist.">
            <a:extLst>
              <a:ext uri="{FF2B5EF4-FFF2-40B4-BE49-F238E27FC236}">
                <a16:creationId xmlns:a16="http://schemas.microsoft.com/office/drawing/2014/main" id="{78FE780B-C05A-2978-3797-A27346795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72200" y="2174780"/>
            <a:ext cx="5181600" cy="3653027"/>
          </a:xfrm>
          <a:prstGeom prst="rect">
            <a:avLst/>
          </a:prstGeom>
          <a:noFill/>
          <a:ln>
            <a:noFill/>
          </a:ln>
        </p:spPr>
      </p:pic>
    </p:spTree>
    <p:extLst>
      <p:ext uri="{BB962C8B-B14F-4D97-AF65-F5344CB8AC3E}">
        <p14:creationId xmlns:p14="http://schemas.microsoft.com/office/powerpoint/2010/main" val="48662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oomdiagram: Verbindingslijn 16">
            <a:extLst>
              <a:ext uri="{FF2B5EF4-FFF2-40B4-BE49-F238E27FC236}">
                <a16:creationId xmlns:a16="http://schemas.microsoft.com/office/drawing/2014/main" id="{F938A639-8934-BCA6-E8C2-B152D0FBC056}"/>
              </a:ext>
            </a:extLst>
          </p:cNvPr>
          <p:cNvSpPr/>
          <p:nvPr/>
        </p:nvSpPr>
        <p:spPr>
          <a:xfrm>
            <a:off x="1775346" y="2325700"/>
            <a:ext cx="2382735" cy="2277554"/>
          </a:xfrm>
          <a:prstGeom prst="flowChartConnector">
            <a:avLst/>
          </a:prstGeom>
          <a:solidFill>
            <a:srgbClr val="00B05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Stroomdiagram: Verbindingslijn 17">
            <a:extLst>
              <a:ext uri="{FF2B5EF4-FFF2-40B4-BE49-F238E27FC236}">
                <a16:creationId xmlns:a16="http://schemas.microsoft.com/office/drawing/2014/main" id="{412CB1B4-C17E-D034-077F-9F75E8AE50E1}"/>
              </a:ext>
            </a:extLst>
          </p:cNvPr>
          <p:cNvSpPr/>
          <p:nvPr/>
        </p:nvSpPr>
        <p:spPr>
          <a:xfrm>
            <a:off x="2798956" y="1313090"/>
            <a:ext cx="2382735" cy="2277554"/>
          </a:xfrm>
          <a:prstGeom prst="flowChartConnector">
            <a:avLst/>
          </a:prstGeom>
          <a:solidFill>
            <a:srgbClr val="FF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Stroomdiagram: Verbindingslijn 18">
            <a:extLst>
              <a:ext uri="{FF2B5EF4-FFF2-40B4-BE49-F238E27FC236}">
                <a16:creationId xmlns:a16="http://schemas.microsoft.com/office/drawing/2014/main" id="{4E22E6BB-477D-552B-A94B-89CEF8964A4F}"/>
              </a:ext>
            </a:extLst>
          </p:cNvPr>
          <p:cNvSpPr/>
          <p:nvPr/>
        </p:nvSpPr>
        <p:spPr>
          <a:xfrm>
            <a:off x="3713265" y="2451867"/>
            <a:ext cx="2382735" cy="2277554"/>
          </a:xfrm>
          <a:prstGeom prst="flowChartConnector">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Stroomdiagram: Verbindingslijn 19">
            <a:extLst>
              <a:ext uri="{FF2B5EF4-FFF2-40B4-BE49-F238E27FC236}">
                <a16:creationId xmlns:a16="http://schemas.microsoft.com/office/drawing/2014/main" id="{1CD7D102-164C-7E26-9956-B87EED6E5261}"/>
              </a:ext>
            </a:extLst>
          </p:cNvPr>
          <p:cNvSpPr/>
          <p:nvPr/>
        </p:nvSpPr>
        <p:spPr>
          <a:xfrm>
            <a:off x="2745872" y="3217356"/>
            <a:ext cx="2382735" cy="2277554"/>
          </a:xfrm>
          <a:prstGeom prst="flowChartConnector">
            <a:avLst/>
          </a:prstGeom>
          <a:solidFill>
            <a:srgbClr val="12BAED">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85B02DC3-EC52-5289-148A-3DD72204B455}"/>
              </a:ext>
            </a:extLst>
          </p:cNvPr>
          <p:cNvSpPr txBox="1"/>
          <p:nvPr/>
        </p:nvSpPr>
        <p:spPr>
          <a:xfrm>
            <a:off x="3140169" y="1645244"/>
            <a:ext cx="2124364" cy="307777"/>
          </a:xfrm>
          <a:prstGeom prst="rect">
            <a:avLst/>
          </a:prstGeom>
          <a:noFill/>
        </p:spPr>
        <p:txBody>
          <a:bodyPr wrap="square" rtlCol="0">
            <a:spAutoFit/>
          </a:bodyPr>
          <a:lstStyle/>
          <a:p>
            <a:r>
              <a:rPr lang="nl-NL" sz="1400" dirty="0"/>
              <a:t>Waar je van houdt</a:t>
            </a:r>
          </a:p>
        </p:txBody>
      </p:sp>
      <p:sp>
        <p:nvSpPr>
          <p:cNvPr id="22" name="Tekstvak 21">
            <a:extLst>
              <a:ext uri="{FF2B5EF4-FFF2-40B4-BE49-F238E27FC236}">
                <a16:creationId xmlns:a16="http://schemas.microsoft.com/office/drawing/2014/main" id="{9E7AA098-3B37-3E1E-306C-55D295EACB69}"/>
              </a:ext>
            </a:extLst>
          </p:cNvPr>
          <p:cNvSpPr txBox="1"/>
          <p:nvPr/>
        </p:nvSpPr>
        <p:spPr>
          <a:xfrm>
            <a:off x="1334615" y="3229694"/>
            <a:ext cx="2124364" cy="523220"/>
          </a:xfrm>
          <a:prstGeom prst="rect">
            <a:avLst/>
          </a:prstGeom>
          <a:noFill/>
        </p:spPr>
        <p:txBody>
          <a:bodyPr wrap="square" rtlCol="0">
            <a:spAutoFit/>
          </a:bodyPr>
          <a:lstStyle/>
          <a:p>
            <a:pPr algn="ctr"/>
            <a:r>
              <a:rPr lang="nl-NL" sz="1400" dirty="0"/>
              <a:t>Waar je goed </a:t>
            </a:r>
          </a:p>
          <a:p>
            <a:pPr algn="ctr"/>
            <a:r>
              <a:rPr lang="nl-NL" sz="1400" dirty="0"/>
              <a:t>in bent</a:t>
            </a:r>
          </a:p>
        </p:txBody>
      </p:sp>
      <p:sp>
        <p:nvSpPr>
          <p:cNvPr id="23" name="Tekstvak 22">
            <a:extLst>
              <a:ext uri="{FF2B5EF4-FFF2-40B4-BE49-F238E27FC236}">
                <a16:creationId xmlns:a16="http://schemas.microsoft.com/office/drawing/2014/main" id="{F2CD7BF4-AFB2-CB5F-B615-91BDFE3B0DE2}"/>
              </a:ext>
            </a:extLst>
          </p:cNvPr>
          <p:cNvSpPr txBox="1"/>
          <p:nvPr/>
        </p:nvSpPr>
        <p:spPr>
          <a:xfrm>
            <a:off x="4365785" y="3217356"/>
            <a:ext cx="2124364" cy="523220"/>
          </a:xfrm>
          <a:prstGeom prst="rect">
            <a:avLst/>
          </a:prstGeom>
          <a:noFill/>
        </p:spPr>
        <p:txBody>
          <a:bodyPr wrap="square" rtlCol="0">
            <a:spAutoFit/>
          </a:bodyPr>
          <a:lstStyle/>
          <a:p>
            <a:pPr algn="ctr"/>
            <a:r>
              <a:rPr lang="nl-NL" sz="1400" dirty="0"/>
              <a:t>Wat de wereld </a:t>
            </a:r>
          </a:p>
          <a:p>
            <a:pPr algn="ctr"/>
            <a:r>
              <a:rPr lang="nl-NL" sz="1400" dirty="0"/>
              <a:t>nodig heeft</a:t>
            </a:r>
          </a:p>
        </p:txBody>
      </p:sp>
      <p:sp>
        <p:nvSpPr>
          <p:cNvPr id="24" name="Tekstvak 23">
            <a:extLst>
              <a:ext uri="{FF2B5EF4-FFF2-40B4-BE49-F238E27FC236}">
                <a16:creationId xmlns:a16="http://schemas.microsoft.com/office/drawing/2014/main" id="{FF6C0B98-5B98-BE78-9A21-67EA545AB066}"/>
              </a:ext>
            </a:extLst>
          </p:cNvPr>
          <p:cNvSpPr txBox="1"/>
          <p:nvPr/>
        </p:nvSpPr>
        <p:spPr>
          <a:xfrm>
            <a:off x="2875057" y="4847005"/>
            <a:ext cx="2124364" cy="523220"/>
          </a:xfrm>
          <a:prstGeom prst="rect">
            <a:avLst/>
          </a:prstGeom>
          <a:noFill/>
        </p:spPr>
        <p:txBody>
          <a:bodyPr wrap="square" rtlCol="0">
            <a:spAutoFit/>
          </a:bodyPr>
          <a:lstStyle/>
          <a:p>
            <a:pPr algn="ctr"/>
            <a:r>
              <a:rPr lang="nl-NL" sz="1400" dirty="0"/>
              <a:t>Waar je voor </a:t>
            </a:r>
          </a:p>
          <a:p>
            <a:pPr algn="ctr"/>
            <a:r>
              <a:rPr lang="nl-NL" sz="1400" dirty="0"/>
              <a:t>betaald krijgt</a:t>
            </a:r>
          </a:p>
        </p:txBody>
      </p:sp>
      <p:sp>
        <p:nvSpPr>
          <p:cNvPr id="25" name="Tekstvak 24">
            <a:extLst>
              <a:ext uri="{FF2B5EF4-FFF2-40B4-BE49-F238E27FC236}">
                <a16:creationId xmlns:a16="http://schemas.microsoft.com/office/drawing/2014/main" id="{C8306054-7799-C90B-15A8-3DDB48247463}"/>
              </a:ext>
            </a:extLst>
          </p:cNvPr>
          <p:cNvSpPr txBox="1"/>
          <p:nvPr/>
        </p:nvSpPr>
        <p:spPr>
          <a:xfrm>
            <a:off x="4104882" y="2647908"/>
            <a:ext cx="1101819" cy="369332"/>
          </a:xfrm>
          <a:prstGeom prst="rect">
            <a:avLst/>
          </a:prstGeom>
          <a:noFill/>
        </p:spPr>
        <p:txBody>
          <a:bodyPr wrap="square" rtlCol="0">
            <a:spAutoFit/>
          </a:bodyPr>
          <a:lstStyle/>
          <a:p>
            <a:r>
              <a:rPr lang="nl-NL" dirty="0">
                <a:solidFill>
                  <a:srgbClr val="C4017F"/>
                </a:solidFill>
              </a:rPr>
              <a:t>MISSIE</a:t>
            </a:r>
          </a:p>
        </p:txBody>
      </p:sp>
      <p:sp>
        <p:nvSpPr>
          <p:cNvPr id="26" name="Tekstvak 25">
            <a:extLst>
              <a:ext uri="{FF2B5EF4-FFF2-40B4-BE49-F238E27FC236}">
                <a16:creationId xmlns:a16="http://schemas.microsoft.com/office/drawing/2014/main" id="{6890DC27-7983-34E2-04A1-C8AC0837CCFA}"/>
              </a:ext>
            </a:extLst>
          </p:cNvPr>
          <p:cNvSpPr txBox="1"/>
          <p:nvPr/>
        </p:nvSpPr>
        <p:spPr>
          <a:xfrm>
            <a:off x="3884274" y="3993202"/>
            <a:ext cx="1270875" cy="369332"/>
          </a:xfrm>
          <a:prstGeom prst="rect">
            <a:avLst/>
          </a:prstGeom>
          <a:noFill/>
        </p:spPr>
        <p:txBody>
          <a:bodyPr wrap="square" rtlCol="0">
            <a:spAutoFit/>
          </a:bodyPr>
          <a:lstStyle/>
          <a:p>
            <a:r>
              <a:rPr lang="nl-NL" dirty="0">
                <a:solidFill>
                  <a:srgbClr val="C4017F"/>
                </a:solidFill>
              </a:rPr>
              <a:t>ROEPING</a:t>
            </a:r>
          </a:p>
        </p:txBody>
      </p:sp>
      <p:sp>
        <p:nvSpPr>
          <p:cNvPr id="27" name="Tekstvak 26">
            <a:extLst>
              <a:ext uri="{FF2B5EF4-FFF2-40B4-BE49-F238E27FC236}">
                <a16:creationId xmlns:a16="http://schemas.microsoft.com/office/drawing/2014/main" id="{136AB034-7F4D-33C6-5FFB-939B8C25110A}"/>
              </a:ext>
            </a:extLst>
          </p:cNvPr>
          <p:cNvSpPr txBox="1"/>
          <p:nvPr/>
        </p:nvSpPr>
        <p:spPr>
          <a:xfrm>
            <a:off x="2875057" y="2653629"/>
            <a:ext cx="1136492" cy="369332"/>
          </a:xfrm>
          <a:prstGeom prst="rect">
            <a:avLst/>
          </a:prstGeom>
          <a:noFill/>
        </p:spPr>
        <p:txBody>
          <a:bodyPr wrap="square" rtlCol="0">
            <a:spAutoFit/>
          </a:bodyPr>
          <a:lstStyle/>
          <a:p>
            <a:r>
              <a:rPr lang="nl-NL" dirty="0">
                <a:solidFill>
                  <a:srgbClr val="C4017F"/>
                </a:solidFill>
              </a:rPr>
              <a:t>PASSIE</a:t>
            </a:r>
          </a:p>
        </p:txBody>
      </p:sp>
      <p:sp>
        <p:nvSpPr>
          <p:cNvPr id="28" name="Tekstvak 27">
            <a:extLst>
              <a:ext uri="{FF2B5EF4-FFF2-40B4-BE49-F238E27FC236}">
                <a16:creationId xmlns:a16="http://schemas.microsoft.com/office/drawing/2014/main" id="{86F30486-9ABD-1087-2131-0A6016E3F563}"/>
              </a:ext>
            </a:extLst>
          </p:cNvPr>
          <p:cNvSpPr txBox="1"/>
          <p:nvPr/>
        </p:nvSpPr>
        <p:spPr>
          <a:xfrm>
            <a:off x="2745872" y="3982043"/>
            <a:ext cx="1359010" cy="369332"/>
          </a:xfrm>
          <a:prstGeom prst="rect">
            <a:avLst/>
          </a:prstGeom>
          <a:noFill/>
        </p:spPr>
        <p:txBody>
          <a:bodyPr wrap="square" rtlCol="0">
            <a:spAutoFit/>
          </a:bodyPr>
          <a:lstStyle/>
          <a:p>
            <a:r>
              <a:rPr lang="nl-NL" dirty="0">
                <a:solidFill>
                  <a:srgbClr val="C4017F"/>
                </a:solidFill>
              </a:rPr>
              <a:t>BEROEP</a:t>
            </a:r>
          </a:p>
        </p:txBody>
      </p:sp>
      <p:sp>
        <p:nvSpPr>
          <p:cNvPr id="29" name="Tekstvak 28">
            <a:extLst>
              <a:ext uri="{FF2B5EF4-FFF2-40B4-BE49-F238E27FC236}">
                <a16:creationId xmlns:a16="http://schemas.microsoft.com/office/drawing/2014/main" id="{7864B15D-ED4C-00B1-5124-EB9BCE588E11}"/>
              </a:ext>
            </a:extLst>
          </p:cNvPr>
          <p:cNvSpPr txBox="1"/>
          <p:nvPr/>
        </p:nvSpPr>
        <p:spPr>
          <a:xfrm>
            <a:off x="8993300" y="1045079"/>
            <a:ext cx="2842902" cy="1569660"/>
          </a:xfrm>
          <a:prstGeom prst="rect">
            <a:avLst/>
          </a:prstGeom>
          <a:noFill/>
        </p:spPr>
        <p:txBody>
          <a:bodyPr wrap="square" rtlCol="0">
            <a:spAutoFit/>
          </a:bodyPr>
          <a:lstStyle/>
          <a:p>
            <a:r>
              <a:rPr lang="nl-NL" sz="2400" dirty="0">
                <a:solidFill>
                  <a:srgbClr val="002060"/>
                </a:solidFill>
              </a:rPr>
              <a:t>LOB is het </a:t>
            </a:r>
            <a:r>
              <a:rPr lang="nl-NL" sz="2400" b="1" dirty="0">
                <a:solidFill>
                  <a:srgbClr val="002060"/>
                </a:solidFill>
              </a:rPr>
              <a:t>proces van het ontdekken </a:t>
            </a:r>
            <a:r>
              <a:rPr lang="nl-NL" sz="2400" dirty="0">
                <a:solidFill>
                  <a:srgbClr val="002060"/>
                </a:solidFill>
              </a:rPr>
              <a:t>waar de cirkels bij jou overlappen…..</a:t>
            </a:r>
          </a:p>
        </p:txBody>
      </p:sp>
      <p:cxnSp>
        <p:nvCxnSpPr>
          <p:cNvPr id="30" name="Rechte verbindingslijn met pijl 29">
            <a:extLst>
              <a:ext uri="{FF2B5EF4-FFF2-40B4-BE49-F238E27FC236}">
                <a16:creationId xmlns:a16="http://schemas.microsoft.com/office/drawing/2014/main" id="{B9AFC1A2-1E80-FF3D-0E66-46D9D3DA0CF8}"/>
              </a:ext>
            </a:extLst>
          </p:cNvPr>
          <p:cNvCxnSpPr>
            <a:cxnSpLocks/>
            <a:stCxn id="29" idx="1"/>
          </p:cNvCxnSpPr>
          <p:nvPr/>
        </p:nvCxnSpPr>
        <p:spPr>
          <a:xfrm flipH="1">
            <a:off x="4191720" y="1829909"/>
            <a:ext cx="4801580" cy="13874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3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3"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1+#ppt_w/2"/>
                                          </p:val>
                                        </p:tav>
                                        <p:tav tm="100000">
                                          <p:val>
                                            <p:strVal val="#ppt_x"/>
                                          </p:val>
                                        </p:tav>
                                      </p:tavLst>
                                    </p:anim>
                                    <p:anim calcmode="lin" valueType="num">
                                      <p:cBhvr additive="base">
                                        <p:cTn id="7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2" grpId="0"/>
      <p:bldP spid="23" grpId="0"/>
      <p:bldP spid="24" grpId="0"/>
      <p:bldP spid="25" grpId="0"/>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09D3C-3E69-B8FA-C441-648E271B022D}"/>
            </a:ext>
          </a:extLst>
        </p:cNvPr>
        <p:cNvGrpSpPr/>
        <p:nvPr/>
      </p:nvGrpSpPr>
      <p:grpSpPr>
        <a:xfrm>
          <a:off x="0" y="0"/>
          <a:ext cx="0" cy="0"/>
          <a:chOff x="0" y="0"/>
          <a:chExt cx="0" cy="0"/>
        </a:xfrm>
      </p:grpSpPr>
      <p:cxnSp>
        <p:nvCxnSpPr>
          <p:cNvPr id="5" name="Rechte verbindingslijn met pijl 4">
            <a:extLst>
              <a:ext uri="{FF2B5EF4-FFF2-40B4-BE49-F238E27FC236}">
                <a16:creationId xmlns:a16="http://schemas.microsoft.com/office/drawing/2014/main" id="{A48243CA-37CA-E34A-8F78-82815E8749D7}"/>
              </a:ext>
            </a:extLst>
          </p:cNvPr>
          <p:cNvCxnSpPr>
            <a:cxnSpLocks/>
          </p:cNvCxnSpPr>
          <p:nvPr/>
        </p:nvCxnSpPr>
        <p:spPr>
          <a:xfrm>
            <a:off x="3134562" y="5519218"/>
            <a:ext cx="4879885" cy="0"/>
          </a:xfrm>
          <a:prstGeom prst="straightConnector1">
            <a:avLst/>
          </a:prstGeom>
          <a:ln w="76200">
            <a:headEnd type="triangle"/>
            <a:tailEnd type="triangle"/>
          </a:ln>
        </p:spPr>
        <p:style>
          <a:lnRef idx="2">
            <a:schemeClr val="accent6"/>
          </a:lnRef>
          <a:fillRef idx="0">
            <a:schemeClr val="accent6"/>
          </a:fillRef>
          <a:effectRef idx="1">
            <a:schemeClr val="accent6"/>
          </a:effectRef>
          <a:fontRef idx="minor">
            <a:schemeClr val="tx1"/>
          </a:fontRef>
        </p:style>
      </p:cxnSp>
      <p:sp>
        <p:nvSpPr>
          <p:cNvPr id="9" name="Stroomdiagram: Verbindingslijn 8">
            <a:extLst>
              <a:ext uri="{FF2B5EF4-FFF2-40B4-BE49-F238E27FC236}">
                <a16:creationId xmlns:a16="http://schemas.microsoft.com/office/drawing/2014/main" id="{99F4BBC8-CA93-B8D5-6624-203CB22E1932}"/>
              </a:ext>
            </a:extLst>
          </p:cNvPr>
          <p:cNvSpPr/>
          <p:nvPr/>
        </p:nvSpPr>
        <p:spPr>
          <a:xfrm>
            <a:off x="3625661" y="1734029"/>
            <a:ext cx="2382735" cy="2277554"/>
          </a:xfrm>
          <a:prstGeom prst="flowChartConnector">
            <a:avLst/>
          </a:prstGeom>
          <a:solidFill>
            <a:srgbClr val="00B05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Stroomdiagram: Verbindingslijn 9">
            <a:extLst>
              <a:ext uri="{FF2B5EF4-FFF2-40B4-BE49-F238E27FC236}">
                <a16:creationId xmlns:a16="http://schemas.microsoft.com/office/drawing/2014/main" id="{11D1C138-2916-A7F3-87C5-FE1734787F8B}"/>
              </a:ext>
            </a:extLst>
          </p:cNvPr>
          <p:cNvSpPr/>
          <p:nvPr/>
        </p:nvSpPr>
        <p:spPr>
          <a:xfrm>
            <a:off x="4649271" y="721419"/>
            <a:ext cx="2382735" cy="2277554"/>
          </a:xfrm>
          <a:prstGeom prst="flowChartConnector">
            <a:avLst/>
          </a:prstGeom>
          <a:solidFill>
            <a:srgbClr val="FF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C14410CF-E1A9-18E9-9EC9-CAB8EA550DB5}"/>
              </a:ext>
            </a:extLst>
          </p:cNvPr>
          <p:cNvSpPr txBox="1"/>
          <p:nvPr/>
        </p:nvSpPr>
        <p:spPr>
          <a:xfrm>
            <a:off x="4990484" y="1053573"/>
            <a:ext cx="2124364" cy="307777"/>
          </a:xfrm>
          <a:prstGeom prst="rect">
            <a:avLst/>
          </a:prstGeom>
          <a:noFill/>
        </p:spPr>
        <p:txBody>
          <a:bodyPr wrap="square" rtlCol="0">
            <a:spAutoFit/>
          </a:bodyPr>
          <a:lstStyle/>
          <a:p>
            <a:r>
              <a:rPr lang="nl-NL" sz="1400"/>
              <a:t>Waar je van houdt</a:t>
            </a:r>
          </a:p>
        </p:txBody>
      </p:sp>
      <p:sp>
        <p:nvSpPr>
          <p:cNvPr id="12" name="Tekstvak 11">
            <a:extLst>
              <a:ext uri="{FF2B5EF4-FFF2-40B4-BE49-F238E27FC236}">
                <a16:creationId xmlns:a16="http://schemas.microsoft.com/office/drawing/2014/main" id="{BE7FA4F6-D34A-A699-3996-7AF5F506D293}"/>
              </a:ext>
            </a:extLst>
          </p:cNvPr>
          <p:cNvSpPr txBox="1"/>
          <p:nvPr/>
        </p:nvSpPr>
        <p:spPr>
          <a:xfrm>
            <a:off x="4725372" y="2061958"/>
            <a:ext cx="1136492" cy="369332"/>
          </a:xfrm>
          <a:prstGeom prst="rect">
            <a:avLst/>
          </a:prstGeom>
          <a:noFill/>
        </p:spPr>
        <p:txBody>
          <a:bodyPr wrap="square" rtlCol="0">
            <a:spAutoFit/>
          </a:bodyPr>
          <a:lstStyle/>
          <a:p>
            <a:r>
              <a:rPr lang="nl-NL" dirty="0">
                <a:solidFill>
                  <a:srgbClr val="C4017F"/>
                </a:solidFill>
              </a:rPr>
              <a:t>PASSIE</a:t>
            </a:r>
          </a:p>
        </p:txBody>
      </p:sp>
      <p:sp>
        <p:nvSpPr>
          <p:cNvPr id="13" name="Tekstvak 12">
            <a:extLst>
              <a:ext uri="{FF2B5EF4-FFF2-40B4-BE49-F238E27FC236}">
                <a16:creationId xmlns:a16="http://schemas.microsoft.com/office/drawing/2014/main" id="{E0B7129D-0BE5-17C5-E2C2-5BDE3102898F}"/>
              </a:ext>
            </a:extLst>
          </p:cNvPr>
          <p:cNvSpPr txBox="1"/>
          <p:nvPr/>
        </p:nvSpPr>
        <p:spPr>
          <a:xfrm>
            <a:off x="3333655" y="2966954"/>
            <a:ext cx="2124364" cy="523220"/>
          </a:xfrm>
          <a:prstGeom prst="rect">
            <a:avLst/>
          </a:prstGeom>
          <a:noFill/>
        </p:spPr>
        <p:txBody>
          <a:bodyPr wrap="square" rtlCol="0">
            <a:spAutoFit/>
          </a:bodyPr>
          <a:lstStyle/>
          <a:p>
            <a:pPr algn="ctr"/>
            <a:r>
              <a:rPr lang="nl-NL" sz="1400" dirty="0"/>
              <a:t>Waar je goed </a:t>
            </a:r>
          </a:p>
          <a:p>
            <a:pPr algn="ctr"/>
            <a:r>
              <a:rPr lang="nl-NL" sz="1400" dirty="0"/>
              <a:t>in bent</a:t>
            </a:r>
          </a:p>
        </p:txBody>
      </p:sp>
      <p:sp>
        <p:nvSpPr>
          <p:cNvPr id="14" name="Tijdelijke aanduiding voor tekst 1">
            <a:extLst>
              <a:ext uri="{FF2B5EF4-FFF2-40B4-BE49-F238E27FC236}">
                <a16:creationId xmlns:a16="http://schemas.microsoft.com/office/drawing/2014/main" id="{38FB7067-40F3-34EC-0EBA-C7366B8967DD}"/>
              </a:ext>
            </a:extLst>
          </p:cNvPr>
          <p:cNvSpPr txBox="1">
            <a:spLocks/>
          </p:cNvSpPr>
          <p:nvPr/>
        </p:nvSpPr>
        <p:spPr>
          <a:xfrm>
            <a:off x="8407276" y="4526997"/>
            <a:ext cx="3337111" cy="678873"/>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3000" b="0" i="0" kern="1200">
                <a:solidFill>
                  <a:schemeClr val="bg1"/>
                </a:solidFill>
                <a:latin typeface="DM Sans 14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nl-NL" sz="2000" dirty="0"/>
          </a:p>
        </p:txBody>
      </p:sp>
      <p:sp>
        <p:nvSpPr>
          <p:cNvPr id="17" name="Tijdelijke aanduiding voor tekst 1">
            <a:extLst>
              <a:ext uri="{FF2B5EF4-FFF2-40B4-BE49-F238E27FC236}">
                <a16:creationId xmlns:a16="http://schemas.microsoft.com/office/drawing/2014/main" id="{91E1A36A-88F8-F601-1039-1495E24F6A42}"/>
              </a:ext>
            </a:extLst>
          </p:cNvPr>
          <p:cNvSpPr txBox="1">
            <a:spLocks/>
          </p:cNvSpPr>
          <p:nvPr/>
        </p:nvSpPr>
        <p:spPr>
          <a:xfrm>
            <a:off x="288550" y="4767306"/>
            <a:ext cx="3337111" cy="678873"/>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3000" b="0" i="0" kern="1200">
                <a:solidFill>
                  <a:schemeClr val="bg1"/>
                </a:solidFill>
                <a:latin typeface="DM Sans 14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000" dirty="0"/>
              <a:t>Ik doe wat ik nú goed kan.</a:t>
            </a:r>
          </a:p>
        </p:txBody>
      </p:sp>
      <p:sp>
        <p:nvSpPr>
          <p:cNvPr id="18" name="Tijdelijke aanduiding voor tekst 1">
            <a:extLst>
              <a:ext uri="{FF2B5EF4-FFF2-40B4-BE49-F238E27FC236}">
                <a16:creationId xmlns:a16="http://schemas.microsoft.com/office/drawing/2014/main" id="{E2F73F3D-B255-164A-DAED-C4C8ED22FD8D}"/>
              </a:ext>
            </a:extLst>
          </p:cNvPr>
          <p:cNvSpPr txBox="1">
            <a:spLocks/>
          </p:cNvSpPr>
          <p:nvPr/>
        </p:nvSpPr>
        <p:spPr>
          <a:xfrm>
            <a:off x="8407275" y="4767305"/>
            <a:ext cx="3337111" cy="678873"/>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3000" b="0" i="0" kern="1200">
                <a:solidFill>
                  <a:schemeClr val="bg1"/>
                </a:solidFill>
                <a:latin typeface="DM Sans 14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000" dirty="0"/>
              <a:t>Ik zet mijn dromen centraal.  </a:t>
            </a:r>
          </a:p>
        </p:txBody>
      </p:sp>
    </p:spTree>
    <p:extLst>
      <p:ext uri="{BB962C8B-B14F-4D97-AF65-F5344CB8AC3E}">
        <p14:creationId xmlns:p14="http://schemas.microsoft.com/office/powerpoint/2010/main" val="291822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035F8-FD18-981B-7120-7587C94F9F32}"/>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663ECB2-2C1C-61D0-2362-04373BAE7D47}"/>
              </a:ext>
            </a:extLst>
          </p:cNvPr>
          <p:cNvSpPr>
            <a:spLocks noGrp="1"/>
          </p:cNvSpPr>
          <p:nvPr>
            <p:ph type="body" idx="1"/>
          </p:nvPr>
        </p:nvSpPr>
        <p:spPr>
          <a:xfrm>
            <a:off x="186171" y="4840345"/>
            <a:ext cx="3178030" cy="678873"/>
          </a:xfrm>
        </p:spPr>
        <p:txBody>
          <a:bodyPr/>
          <a:lstStyle/>
          <a:p>
            <a:r>
              <a:rPr lang="nl-NL" sz="2000" dirty="0"/>
              <a:t>Vooral kijken waar je goed in bent </a:t>
            </a:r>
          </a:p>
        </p:txBody>
      </p:sp>
      <p:cxnSp>
        <p:nvCxnSpPr>
          <p:cNvPr id="5" name="Rechte verbindingslijn met pijl 4">
            <a:extLst>
              <a:ext uri="{FF2B5EF4-FFF2-40B4-BE49-F238E27FC236}">
                <a16:creationId xmlns:a16="http://schemas.microsoft.com/office/drawing/2014/main" id="{49AC312B-E6D6-5E22-DC94-B7B216DC171F}"/>
              </a:ext>
            </a:extLst>
          </p:cNvPr>
          <p:cNvCxnSpPr>
            <a:cxnSpLocks/>
          </p:cNvCxnSpPr>
          <p:nvPr/>
        </p:nvCxnSpPr>
        <p:spPr>
          <a:xfrm>
            <a:off x="3134562" y="5519218"/>
            <a:ext cx="4879885" cy="0"/>
          </a:xfrm>
          <a:prstGeom prst="straightConnector1">
            <a:avLst/>
          </a:prstGeom>
          <a:ln w="76200">
            <a:headEnd type="triangle"/>
            <a:tailEnd type="triangle"/>
          </a:ln>
        </p:spPr>
        <p:style>
          <a:lnRef idx="2">
            <a:schemeClr val="accent6"/>
          </a:lnRef>
          <a:fillRef idx="0">
            <a:schemeClr val="accent6"/>
          </a:fillRef>
          <a:effectRef idx="1">
            <a:schemeClr val="accent6"/>
          </a:effectRef>
          <a:fontRef idx="minor">
            <a:schemeClr val="tx1"/>
          </a:fontRef>
        </p:style>
      </p:cxnSp>
      <p:sp>
        <p:nvSpPr>
          <p:cNvPr id="6" name="Tijdelijke aanduiding voor tekst 1">
            <a:extLst>
              <a:ext uri="{FF2B5EF4-FFF2-40B4-BE49-F238E27FC236}">
                <a16:creationId xmlns:a16="http://schemas.microsoft.com/office/drawing/2014/main" id="{98A41527-E426-375E-F26E-2247FF453FD9}"/>
              </a:ext>
            </a:extLst>
          </p:cNvPr>
          <p:cNvSpPr txBox="1">
            <a:spLocks/>
          </p:cNvSpPr>
          <p:nvPr/>
        </p:nvSpPr>
        <p:spPr>
          <a:xfrm>
            <a:off x="8014447" y="4833441"/>
            <a:ext cx="3991382" cy="575353"/>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3000" b="0" i="0" kern="1200">
                <a:solidFill>
                  <a:schemeClr val="bg1"/>
                </a:solidFill>
                <a:latin typeface="DM Sans 14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000" dirty="0"/>
              <a:t>Vooral kijken naar €</a:t>
            </a:r>
          </a:p>
        </p:txBody>
      </p:sp>
      <p:sp>
        <p:nvSpPr>
          <p:cNvPr id="3" name="Stroomdiagram: Verbindingslijn 2">
            <a:extLst>
              <a:ext uri="{FF2B5EF4-FFF2-40B4-BE49-F238E27FC236}">
                <a16:creationId xmlns:a16="http://schemas.microsoft.com/office/drawing/2014/main" id="{FE6A2919-E838-2E8C-42AB-7801F465AA73}"/>
              </a:ext>
            </a:extLst>
          </p:cNvPr>
          <p:cNvSpPr/>
          <p:nvPr/>
        </p:nvSpPr>
        <p:spPr>
          <a:xfrm>
            <a:off x="3650828" y="914218"/>
            <a:ext cx="2382735" cy="2277554"/>
          </a:xfrm>
          <a:prstGeom prst="flowChartConnector">
            <a:avLst/>
          </a:prstGeom>
          <a:solidFill>
            <a:srgbClr val="00B05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Stroomdiagram: Verbindingslijn 3">
            <a:extLst>
              <a:ext uri="{FF2B5EF4-FFF2-40B4-BE49-F238E27FC236}">
                <a16:creationId xmlns:a16="http://schemas.microsoft.com/office/drawing/2014/main" id="{31297BD2-9786-AD9D-E8E2-5A222843364D}"/>
              </a:ext>
            </a:extLst>
          </p:cNvPr>
          <p:cNvSpPr/>
          <p:nvPr/>
        </p:nvSpPr>
        <p:spPr>
          <a:xfrm>
            <a:off x="4621354" y="1805874"/>
            <a:ext cx="2382735" cy="2277554"/>
          </a:xfrm>
          <a:prstGeom prst="flowChartConnector">
            <a:avLst/>
          </a:prstGeom>
          <a:solidFill>
            <a:srgbClr val="12BAED">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3FA940D5-7A36-FA24-D7AF-993527A6E81B}"/>
              </a:ext>
            </a:extLst>
          </p:cNvPr>
          <p:cNvSpPr txBox="1"/>
          <p:nvPr/>
        </p:nvSpPr>
        <p:spPr>
          <a:xfrm>
            <a:off x="3210097" y="1818212"/>
            <a:ext cx="2124364" cy="523220"/>
          </a:xfrm>
          <a:prstGeom prst="rect">
            <a:avLst/>
          </a:prstGeom>
          <a:noFill/>
        </p:spPr>
        <p:txBody>
          <a:bodyPr wrap="square" rtlCol="0">
            <a:spAutoFit/>
          </a:bodyPr>
          <a:lstStyle/>
          <a:p>
            <a:pPr algn="ctr"/>
            <a:r>
              <a:rPr lang="nl-NL" sz="1400" dirty="0"/>
              <a:t>Waar je goed </a:t>
            </a:r>
          </a:p>
          <a:p>
            <a:pPr algn="ctr"/>
            <a:r>
              <a:rPr lang="nl-NL" sz="1400" dirty="0"/>
              <a:t>in bent</a:t>
            </a:r>
          </a:p>
        </p:txBody>
      </p:sp>
      <p:sp>
        <p:nvSpPr>
          <p:cNvPr id="8" name="Tekstvak 7">
            <a:extLst>
              <a:ext uri="{FF2B5EF4-FFF2-40B4-BE49-F238E27FC236}">
                <a16:creationId xmlns:a16="http://schemas.microsoft.com/office/drawing/2014/main" id="{C6D17710-8ADB-3D75-1315-C7593160DB38}"/>
              </a:ext>
            </a:extLst>
          </p:cNvPr>
          <p:cNvSpPr txBox="1"/>
          <p:nvPr/>
        </p:nvSpPr>
        <p:spPr>
          <a:xfrm>
            <a:off x="4750539" y="3435523"/>
            <a:ext cx="2124364" cy="523220"/>
          </a:xfrm>
          <a:prstGeom prst="rect">
            <a:avLst/>
          </a:prstGeom>
          <a:noFill/>
        </p:spPr>
        <p:txBody>
          <a:bodyPr wrap="square" rtlCol="0">
            <a:spAutoFit/>
          </a:bodyPr>
          <a:lstStyle/>
          <a:p>
            <a:pPr algn="ctr"/>
            <a:r>
              <a:rPr lang="nl-NL" sz="1400" dirty="0"/>
              <a:t>Waar je voor </a:t>
            </a:r>
          </a:p>
          <a:p>
            <a:pPr algn="ctr"/>
            <a:r>
              <a:rPr lang="nl-NL" sz="1400" dirty="0"/>
              <a:t>betaald krijgt</a:t>
            </a:r>
          </a:p>
        </p:txBody>
      </p:sp>
      <p:sp>
        <p:nvSpPr>
          <p:cNvPr id="10" name="Tekstvak 9">
            <a:extLst>
              <a:ext uri="{FF2B5EF4-FFF2-40B4-BE49-F238E27FC236}">
                <a16:creationId xmlns:a16="http://schemas.microsoft.com/office/drawing/2014/main" id="{1D706753-6650-5C28-6B62-8C4937E400D5}"/>
              </a:ext>
            </a:extLst>
          </p:cNvPr>
          <p:cNvSpPr txBox="1"/>
          <p:nvPr/>
        </p:nvSpPr>
        <p:spPr>
          <a:xfrm>
            <a:off x="4761835" y="2391106"/>
            <a:ext cx="1359010" cy="369332"/>
          </a:xfrm>
          <a:prstGeom prst="rect">
            <a:avLst/>
          </a:prstGeom>
          <a:noFill/>
        </p:spPr>
        <p:txBody>
          <a:bodyPr wrap="square" rtlCol="0">
            <a:spAutoFit/>
          </a:bodyPr>
          <a:lstStyle/>
          <a:p>
            <a:r>
              <a:rPr lang="nl-NL" dirty="0">
                <a:solidFill>
                  <a:srgbClr val="C4017F"/>
                </a:solidFill>
              </a:rPr>
              <a:t>BEROEP</a:t>
            </a:r>
          </a:p>
        </p:txBody>
      </p:sp>
    </p:spTree>
    <p:extLst>
      <p:ext uri="{BB962C8B-B14F-4D97-AF65-F5344CB8AC3E}">
        <p14:creationId xmlns:p14="http://schemas.microsoft.com/office/powerpoint/2010/main" val="145097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4EA7E-D7FC-72C3-E10D-C9A573F54519}"/>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73DB8DD-FD2F-FA15-FC6D-8AACF9D8E8F5}"/>
              </a:ext>
            </a:extLst>
          </p:cNvPr>
          <p:cNvSpPr>
            <a:spLocks noGrp="1"/>
          </p:cNvSpPr>
          <p:nvPr>
            <p:ph type="body" idx="1"/>
          </p:nvPr>
        </p:nvSpPr>
        <p:spPr>
          <a:xfrm>
            <a:off x="326022" y="4844635"/>
            <a:ext cx="2905590" cy="678873"/>
          </a:xfrm>
        </p:spPr>
        <p:txBody>
          <a:bodyPr/>
          <a:lstStyle/>
          <a:p>
            <a:r>
              <a:rPr lang="nl-NL" sz="2000" i="1" dirty="0"/>
              <a:t>“Ik doe waar ik zin in heb of wat het gemakkelijkst (genoeg) € oplevert.” </a:t>
            </a:r>
          </a:p>
        </p:txBody>
      </p:sp>
      <p:cxnSp>
        <p:nvCxnSpPr>
          <p:cNvPr id="5" name="Rechte verbindingslijn met pijl 4">
            <a:extLst>
              <a:ext uri="{FF2B5EF4-FFF2-40B4-BE49-F238E27FC236}">
                <a16:creationId xmlns:a16="http://schemas.microsoft.com/office/drawing/2014/main" id="{CD7A5D58-170E-C992-7939-943C14CF324D}"/>
              </a:ext>
            </a:extLst>
          </p:cNvPr>
          <p:cNvCxnSpPr>
            <a:cxnSpLocks/>
          </p:cNvCxnSpPr>
          <p:nvPr/>
        </p:nvCxnSpPr>
        <p:spPr>
          <a:xfrm>
            <a:off x="2825806" y="4432695"/>
            <a:ext cx="6134583" cy="0"/>
          </a:xfrm>
          <a:prstGeom prst="straightConnector1">
            <a:avLst/>
          </a:prstGeom>
          <a:ln w="76200">
            <a:headEnd type="triangle"/>
            <a:tailEnd type="triangle"/>
          </a:ln>
        </p:spPr>
        <p:style>
          <a:lnRef idx="2">
            <a:schemeClr val="accent6"/>
          </a:lnRef>
          <a:fillRef idx="0">
            <a:schemeClr val="accent6"/>
          </a:fillRef>
          <a:effectRef idx="1">
            <a:schemeClr val="accent6"/>
          </a:effectRef>
          <a:fontRef idx="minor">
            <a:schemeClr val="tx1"/>
          </a:fontRef>
        </p:style>
      </p:cxnSp>
      <p:sp>
        <p:nvSpPr>
          <p:cNvPr id="6" name="Tijdelijke aanduiding voor tekst 1">
            <a:extLst>
              <a:ext uri="{FF2B5EF4-FFF2-40B4-BE49-F238E27FC236}">
                <a16:creationId xmlns:a16="http://schemas.microsoft.com/office/drawing/2014/main" id="{8B5300D3-1087-D554-A8E2-0EF8C953BD09}"/>
              </a:ext>
            </a:extLst>
          </p:cNvPr>
          <p:cNvSpPr txBox="1">
            <a:spLocks/>
          </p:cNvSpPr>
          <p:nvPr/>
        </p:nvSpPr>
        <p:spPr>
          <a:xfrm>
            <a:off x="8960389" y="4715543"/>
            <a:ext cx="2905590" cy="678873"/>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3000" b="0" i="0" kern="1200">
                <a:solidFill>
                  <a:schemeClr val="bg1"/>
                </a:solidFill>
                <a:latin typeface="DM Sans 14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000" i="1" dirty="0"/>
              <a:t>“Ik wil vooral een (maatschappelijke) bijdrage leveren en de ander dienen.”</a:t>
            </a:r>
          </a:p>
        </p:txBody>
      </p:sp>
      <p:sp>
        <p:nvSpPr>
          <p:cNvPr id="3" name="Stroomdiagram: Verbindingslijn 2">
            <a:extLst>
              <a:ext uri="{FF2B5EF4-FFF2-40B4-BE49-F238E27FC236}">
                <a16:creationId xmlns:a16="http://schemas.microsoft.com/office/drawing/2014/main" id="{337EE837-E96D-DEBF-E2CB-ADDBDC0C7682}"/>
              </a:ext>
            </a:extLst>
          </p:cNvPr>
          <p:cNvSpPr/>
          <p:nvPr/>
        </p:nvSpPr>
        <p:spPr>
          <a:xfrm>
            <a:off x="3593389" y="1151446"/>
            <a:ext cx="2382735" cy="2277554"/>
          </a:xfrm>
          <a:prstGeom prst="flowChartConnector">
            <a:avLst/>
          </a:prstGeom>
          <a:solidFill>
            <a:srgbClr val="00B05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a:extLst>
              <a:ext uri="{FF2B5EF4-FFF2-40B4-BE49-F238E27FC236}">
                <a16:creationId xmlns:a16="http://schemas.microsoft.com/office/drawing/2014/main" id="{391944B9-9740-947F-006B-709FC51F83F0}"/>
              </a:ext>
            </a:extLst>
          </p:cNvPr>
          <p:cNvSpPr txBox="1"/>
          <p:nvPr/>
        </p:nvSpPr>
        <p:spPr>
          <a:xfrm>
            <a:off x="3152658" y="2055440"/>
            <a:ext cx="2124364" cy="523220"/>
          </a:xfrm>
          <a:prstGeom prst="rect">
            <a:avLst/>
          </a:prstGeom>
          <a:noFill/>
        </p:spPr>
        <p:txBody>
          <a:bodyPr wrap="square" rtlCol="0">
            <a:spAutoFit/>
          </a:bodyPr>
          <a:lstStyle/>
          <a:p>
            <a:pPr algn="ctr"/>
            <a:r>
              <a:rPr lang="nl-NL" sz="1400" dirty="0"/>
              <a:t>Waar je goed </a:t>
            </a:r>
          </a:p>
          <a:p>
            <a:pPr algn="ctr"/>
            <a:r>
              <a:rPr lang="nl-NL" sz="1400" dirty="0"/>
              <a:t>in bent</a:t>
            </a:r>
          </a:p>
        </p:txBody>
      </p:sp>
      <p:sp>
        <p:nvSpPr>
          <p:cNvPr id="7" name="Stroomdiagram: Verbindingslijn 6">
            <a:extLst>
              <a:ext uri="{FF2B5EF4-FFF2-40B4-BE49-F238E27FC236}">
                <a16:creationId xmlns:a16="http://schemas.microsoft.com/office/drawing/2014/main" id="{AD008EFD-F842-17CE-C8F1-FC17F3F4DC78}"/>
              </a:ext>
            </a:extLst>
          </p:cNvPr>
          <p:cNvSpPr/>
          <p:nvPr/>
        </p:nvSpPr>
        <p:spPr>
          <a:xfrm>
            <a:off x="5531308" y="1151446"/>
            <a:ext cx="2382735" cy="2277554"/>
          </a:xfrm>
          <a:prstGeom prst="flowChartConnector">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Wat de wereld </a:t>
            </a:r>
          </a:p>
          <a:p>
            <a:pPr algn="ctr"/>
            <a:r>
              <a:rPr lang="nl-NL" sz="1400" dirty="0">
                <a:solidFill>
                  <a:schemeClr val="tx1"/>
                </a:solidFill>
              </a:rPr>
              <a:t>nodig heeft</a:t>
            </a:r>
          </a:p>
        </p:txBody>
      </p:sp>
      <p:sp>
        <p:nvSpPr>
          <p:cNvPr id="8" name="Text Placeholder 3">
            <a:extLst>
              <a:ext uri="{FF2B5EF4-FFF2-40B4-BE49-F238E27FC236}">
                <a16:creationId xmlns:a16="http://schemas.microsoft.com/office/drawing/2014/main" id="{2ADF333E-12EE-DF32-7F5E-3494D92151C2}"/>
              </a:ext>
            </a:extLst>
          </p:cNvPr>
          <p:cNvSpPr txBox="1">
            <a:spLocks/>
          </p:cNvSpPr>
          <p:nvPr/>
        </p:nvSpPr>
        <p:spPr>
          <a:xfrm>
            <a:off x="7419900" y="323364"/>
            <a:ext cx="4864123" cy="2467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NL" i="1" dirty="0"/>
          </a:p>
        </p:txBody>
      </p:sp>
    </p:spTree>
    <p:extLst>
      <p:ext uri="{BB962C8B-B14F-4D97-AF65-F5344CB8AC3E}">
        <p14:creationId xmlns:p14="http://schemas.microsoft.com/office/powerpoint/2010/main" val="1243997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232CE0-A0A4-7B0F-C945-3A40E55804CD}"/>
            </a:ext>
          </a:extLst>
        </p:cNvPr>
        <p:cNvGrpSpPr/>
        <p:nvPr/>
      </p:nvGrpSpPr>
      <p:grpSpPr>
        <a:xfrm>
          <a:off x="0" y="0"/>
          <a:ext cx="0" cy="0"/>
          <a:chOff x="0" y="0"/>
          <a:chExt cx="0" cy="0"/>
        </a:xfrm>
      </p:grpSpPr>
      <p:sp>
        <p:nvSpPr>
          <p:cNvPr id="6" name="Stroomdiagram: Verbindingslijn 5">
            <a:extLst>
              <a:ext uri="{FF2B5EF4-FFF2-40B4-BE49-F238E27FC236}">
                <a16:creationId xmlns:a16="http://schemas.microsoft.com/office/drawing/2014/main" id="{70307C09-162D-1C43-BF38-A186BA97F8F0}"/>
              </a:ext>
            </a:extLst>
          </p:cNvPr>
          <p:cNvSpPr/>
          <p:nvPr/>
        </p:nvSpPr>
        <p:spPr>
          <a:xfrm>
            <a:off x="2966713" y="2027750"/>
            <a:ext cx="2382735" cy="2277554"/>
          </a:xfrm>
          <a:prstGeom prst="flowChartConnector">
            <a:avLst/>
          </a:prstGeom>
          <a:solidFill>
            <a:schemeClr val="accent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10" name="Stroomdiagram: Verbindingslijn 9">
            <a:extLst>
              <a:ext uri="{FF2B5EF4-FFF2-40B4-BE49-F238E27FC236}">
                <a16:creationId xmlns:a16="http://schemas.microsoft.com/office/drawing/2014/main" id="{72B15D23-6768-34AB-A8CA-314FDE86014D}"/>
              </a:ext>
            </a:extLst>
          </p:cNvPr>
          <p:cNvSpPr/>
          <p:nvPr/>
        </p:nvSpPr>
        <p:spPr>
          <a:xfrm>
            <a:off x="3990323" y="1015140"/>
            <a:ext cx="2382735" cy="2277554"/>
          </a:xfrm>
          <a:prstGeom prst="flowChartConnector">
            <a:avLst/>
          </a:prstGeom>
          <a:solidFill>
            <a:srgbClr val="FF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a:p>
        </p:txBody>
      </p:sp>
      <p:sp>
        <p:nvSpPr>
          <p:cNvPr id="11" name="Stroomdiagram: Verbindingslijn 10">
            <a:extLst>
              <a:ext uri="{FF2B5EF4-FFF2-40B4-BE49-F238E27FC236}">
                <a16:creationId xmlns:a16="http://schemas.microsoft.com/office/drawing/2014/main" id="{CD5AAF8B-85B9-3393-6368-B0B9A9AFE41E}"/>
              </a:ext>
            </a:extLst>
          </p:cNvPr>
          <p:cNvSpPr/>
          <p:nvPr/>
        </p:nvSpPr>
        <p:spPr>
          <a:xfrm>
            <a:off x="4904632" y="2153917"/>
            <a:ext cx="2382735" cy="2277554"/>
          </a:xfrm>
          <a:prstGeom prst="flowChartConnector">
            <a:avLst/>
          </a:prstGeom>
          <a:solidFill>
            <a:srgbClr val="20315C">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12" name="Stroomdiagram: Verbindingslijn 11">
            <a:extLst>
              <a:ext uri="{FF2B5EF4-FFF2-40B4-BE49-F238E27FC236}">
                <a16:creationId xmlns:a16="http://schemas.microsoft.com/office/drawing/2014/main" id="{FBD985E9-6B82-FA68-9E1C-7BDE9625A334}"/>
              </a:ext>
            </a:extLst>
          </p:cNvPr>
          <p:cNvSpPr/>
          <p:nvPr/>
        </p:nvSpPr>
        <p:spPr>
          <a:xfrm>
            <a:off x="3937239" y="2919406"/>
            <a:ext cx="2382735" cy="2277554"/>
          </a:xfrm>
          <a:prstGeom prst="flowChartConnector">
            <a:avLst/>
          </a:prstGeom>
          <a:solidFill>
            <a:srgbClr val="FF000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a:p>
        </p:txBody>
      </p:sp>
      <p:sp>
        <p:nvSpPr>
          <p:cNvPr id="13" name="Tekstvak 12">
            <a:extLst>
              <a:ext uri="{FF2B5EF4-FFF2-40B4-BE49-F238E27FC236}">
                <a16:creationId xmlns:a16="http://schemas.microsoft.com/office/drawing/2014/main" id="{24092288-C2A2-9D65-90E1-B1A14C877FEF}"/>
              </a:ext>
            </a:extLst>
          </p:cNvPr>
          <p:cNvSpPr txBox="1"/>
          <p:nvPr/>
        </p:nvSpPr>
        <p:spPr>
          <a:xfrm>
            <a:off x="4331536" y="1347294"/>
            <a:ext cx="2124364" cy="307777"/>
          </a:xfrm>
          <a:prstGeom prst="rect">
            <a:avLst/>
          </a:prstGeom>
          <a:noFill/>
        </p:spPr>
        <p:txBody>
          <a:bodyPr wrap="square" rtlCol="0">
            <a:spAutoFit/>
          </a:bodyPr>
          <a:lstStyle/>
          <a:p>
            <a:r>
              <a:rPr lang="nl-NL" sz="1400" b="1" dirty="0"/>
              <a:t>Waar je van houdt</a:t>
            </a:r>
          </a:p>
        </p:txBody>
      </p:sp>
      <p:sp>
        <p:nvSpPr>
          <p:cNvPr id="14" name="Tekstvak 13">
            <a:extLst>
              <a:ext uri="{FF2B5EF4-FFF2-40B4-BE49-F238E27FC236}">
                <a16:creationId xmlns:a16="http://schemas.microsoft.com/office/drawing/2014/main" id="{E1E4EF90-E703-2E12-52C4-9438387F66EE}"/>
              </a:ext>
            </a:extLst>
          </p:cNvPr>
          <p:cNvSpPr txBox="1"/>
          <p:nvPr/>
        </p:nvSpPr>
        <p:spPr>
          <a:xfrm>
            <a:off x="2525982" y="2931744"/>
            <a:ext cx="2124364" cy="523220"/>
          </a:xfrm>
          <a:prstGeom prst="rect">
            <a:avLst/>
          </a:prstGeom>
          <a:noFill/>
        </p:spPr>
        <p:txBody>
          <a:bodyPr wrap="square" rtlCol="0">
            <a:spAutoFit/>
          </a:bodyPr>
          <a:lstStyle/>
          <a:p>
            <a:pPr algn="ctr"/>
            <a:r>
              <a:rPr lang="nl-NL" sz="1400" b="1" dirty="0"/>
              <a:t>Waar je goed </a:t>
            </a:r>
          </a:p>
          <a:p>
            <a:pPr algn="ctr"/>
            <a:r>
              <a:rPr lang="nl-NL" sz="1400" b="1" dirty="0"/>
              <a:t>in bent</a:t>
            </a:r>
          </a:p>
        </p:txBody>
      </p:sp>
      <p:sp>
        <p:nvSpPr>
          <p:cNvPr id="15" name="Tekstvak 14">
            <a:extLst>
              <a:ext uri="{FF2B5EF4-FFF2-40B4-BE49-F238E27FC236}">
                <a16:creationId xmlns:a16="http://schemas.microsoft.com/office/drawing/2014/main" id="{D11C889E-7227-979C-1984-E267A84DD5C4}"/>
              </a:ext>
            </a:extLst>
          </p:cNvPr>
          <p:cNvSpPr txBox="1"/>
          <p:nvPr/>
        </p:nvSpPr>
        <p:spPr>
          <a:xfrm>
            <a:off x="5557152" y="2919406"/>
            <a:ext cx="2124364" cy="523220"/>
          </a:xfrm>
          <a:prstGeom prst="rect">
            <a:avLst/>
          </a:prstGeom>
          <a:noFill/>
        </p:spPr>
        <p:txBody>
          <a:bodyPr wrap="square" rtlCol="0">
            <a:spAutoFit/>
          </a:bodyPr>
          <a:lstStyle/>
          <a:p>
            <a:pPr algn="ctr"/>
            <a:r>
              <a:rPr lang="nl-NL" sz="1400" b="1" dirty="0"/>
              <a:t>Wat de wereld </a:t>
            </a:r>
          </a:p>
          <a:p>
            <a:pPr algn="ctr"/>
            <a:r>
              <a:rPr lang="nl-NL" sz="1400" b="1" dirty="0"/>
              <a:t>nodig heeft</a:t>
            </a:r>
          </a:p>
        </p:txBody>
      </p:sp>
      <p:sp>
        <p:nvSpPr>
          <p:cNvPr id="16" name="Tekstvak 15">
            <a:extLst>
              <a:ext uri="{FF2B5EF4-FFF2-40B4-BE49-F238E27FC236}">
                <a16:creationId xmlns:a16="http://schemas.microsoft.com/office/drawing/2014/main" id="{B9560DB3-3029-C20E-973A-8C104AD9F316}"/>
              </a:ext>
            </a:extLst>
          </p:cNvPr>
          <p:cNvSpPr txBox="1"/>
          <p:nvPr/>
        </p:nvSpPr>
        <p:spPr>
          <a:xfrm>
            <a:off x="4066424" y="4549055"/>
            <a:ext cx="2124364" cy="523220"/>
          </a:xfrm>
          <a:prstGeom prst="rect">
            <a:avLst/>
          </a:prstGeom>
          <a:noFill/>
        </p:spPr>
        <p:txBody>
          <a:bodyPr wrap="square" rtlCol="0">
            <a:spAutoFit/>
          </a:bodyPr>
          <a:lstStyle/>
          <a:p>
            <a:pPr algn="ctr"/>
            <a:r>
              <a:rPr lang="nl-NL" sz="1400" b="1" dirty="0"/>
              <a:t>Waar je voor </a:t>
            </a:r>
          </a:p>
          <a:p>
            <a:pPr algn="ctr"/>
            <a:r>
              <a:rPr lang="nl-NL" sz="1400" b="1" dirty="0"/>
              <a:t>betaald krijgt</a:t>
            </a:r>
          </a:p>
        </p:txBody>
      </p:sp>
      <p:sp>
        <p:nvSpPr>
          <p:cNvPr id="19" name="Tekstvak 18">
            <a:extLst>
              <a:ext uri="{FF2B5EF4-FFF2-40B4-BE49-F238E27FC236}">
                <a16:creationId xmlns:a16="http://schemas.microsoft.com/office/drawing/2014/main" id="{28E18E89-3E31-1403-7508-1A09461484B1}"/>
              </a:ext>
            </a:extLst>
          </p:cNvPr>
          <p:cNvSpPr txBox="1"/>
          <p:nvPr/>
        </p:nvSpPr>
        <p:spPr>
          <a:xfrm>
            <a:off x="4066424" y="2355679"/>
            <a:ext cx="1136492" cy="369332"/>
          </a:xfrm>
          <a:prstGeom prst="rect">
            <a:avLst/>
          </a:prstGeom>
          <a:noFill/>
        </p:spPr>
        <p:txBody>
          <a:bodyPr wrap="square" rtlCol="0">
            <a:spAutoFit/>
          </a:bodyPr>
          <a:lstStyle/>
          <a:p>
            <a:r>
              <a:rPr lang="nl-NL" b="1" dirty="0">
                <a:solidFill>
                  <a:srgbClr val="C4017F"/>
                </a:solidFill>
              </a:rPr>
              <a:t>PASSIE</a:t>
            </a:r>
          </a:p>
        </p:txBody>
      </p:sp>
      <p:sp>
        <p:nvSpPr>
          <p:cNvPr id="20" name="Tekstvak 19">
            <a:extLst>
              <a:ext uri="{FF2B5EF4-FFF2-40B4-BE49-F238E27FC236}">
                <a16:creationId xmlns:a16="http://schemas.microsoft.com/office/drawing/2014/main" id="{09E9617E-4942-23CA-A9EE-A6A2D3ACE978}"/>
              </a:ext>
            </a:extLst>
          </p:cNvPr>
          <p:cNvSpPr txBox="1"/>
          <p:nvPr/>
        </p:nvSpPr>
        <p:spPr>
          <a:xfrm>
            <a:off x="3937239" y="3684093"/>
            <a:ext cx="1359010" cy="369332"/>
          </a:xfrm>
          <a:prstGeom prst="rect">
            <a:avLst/>
          </a:prstGeom>
          <a:noFill/>
        </p:spPr>
        <p:txBody>
          <a:bodyPr wrap="square" rtlCol="0">
            <a:spAutoFit/>
          </a:bodyPr>
          <a:lstStyle/>
          <a:p>
            <a:r>
              <a:rPr lang="nl-NL" b="1" dirty="0">
                <a:solidFill>
                  <a:srgbClr val="C4017F"/>
                </a:solidFill>
              </a:rPr>
              <a:t>BEROEP</a:t>
            </a:r>
          </a:p>
        </p:txBody>
      </p:sp>
      <p:sp>
        <p:nvSpPr>
          <p:cNvPr id="21" name="Rechthoek: afgeronde hoeken 20">
            <a:extLst>
              <a:ext uri="{FF2B5EF4-FFF2-40B4-BE49-F238E27FC236}">
                <a16:creationId xmlns:a16="http://schemas.microsoft.com/office/drawing/2014/main" id="{42C9FA1F-8B93-2CB1-3F84-963D5993DCFA}"/>
              </a:ext>
            </a:extLst>
          </p:cNvPr>
          <p:cNvSpPr/>
          <p:nvPr/>
        </p:nvSpPr>
        <p:spPr>
          <a:xfrm>
            <a:off x="4912118" y="2899625"/>
            <a:ext cx="453061" cy="4518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Pijl: links 2">
            <a:extLst>
              <a:ext uri="{FF2B5EF4-FFF2-40B4-BE49-F238E27FC236}">
                <a16:creationId xmlns:a16="http://schemas.microsoft.com/office/drawing/2014/main" id="{EA822471-327A-6043-7C27-E5BFAB0F1AD3}"/>
              </a:ext>
            </a:extLst>
          </p:cNvPr>
          <p:cNvSpPr/>
          <p:nvPr/>
        </p:nvSpPr>
        <p:spPr>
          <a:xfrm>
            <a:off x="7446748" y="1241445"/>
            <a:ext cx="2538026" cy="11843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Plichten</a:t>
            </a:r>
          </a:p>
        </p:txBody>
      </p:sp>
      <p:sp>
        <p:nvSpPr>
          <p:cNvPr id="4" name="Pijl: links 3">
            <a:extLst>
              <a:ext uri="{FF2B5EF4-FFF2-40B4-BE49-F238E27FC236}">
                <a16:creationId xmlns:a16="http://schemas.microsoft.com/office/drawing/2014/main" id="{9AD812A6-766B-3AFF-8055-7F726E97CAB1}"/>
              </a:ext>
            </a:extLst>
          </p:cNvPr>
          <p:cNvSpPr/>
          <p:nvPr/>
        </p:nvSpPr>
        <p:spPr>
          <a:xfrm>
            <a:off x="7431791" y="2614279"/>
            <a:ext cx="2538026" cy="12033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Hoger doel</a:t>
            </a:r>
          </a:p>
        </p:txBody>
      </p:sp>
      <p:sp>
        <p:nvSpPr>
          <p:cNvPr id="5" name="Pijl: rechts 4">
            <a:extLst>
              <a:ext uri="{FF2B5EF4-FFF2-40B4-BE49-F238E27FC236}">
                <a16:creationId xmlns:a16="http://schemas.microsoft.com/office/drawing/2014/main" id="{C9ED4D5E-2B89-3D57-A441-E2722BF40438}"/>
              </a:ext>
            </a:extLst>
          </p:cNvPr>
          <p:cNvSpPr/>
          <p:nvPr/>
        </p:nvSpPr>
        <p:spPr>
          <a:xfrm>
            <a:off x="413804" y="1279261"/>
            <a:ext cx="2382734" cy="17739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Ontwikkeling kernwaarden</a:t>
            </a:r>
          </a:p>
        </p:txBody>
      </p:sp>
      <p:sp>
        <p:nvSpPr>
          <p:cNvPr id="7" name="Pijl: rechts 6">
            <a:extLst>
              <a:ext uri="{FF2B5EF4-FFF2-40B4-BE49-F238E27FC236}">
                <a16:creationId xmlns:a16="http://schemas.microsoft.com/office/drawing/2014/main" id="{0F8A4118-6E8B-8A87-60C9-3D0862E78168}"/>
              </a:ext>
            </a:extLst>
          </p:cNvPr>
          <p:cNvSpPr/>
          <p:nvPr/>
        </p:nvSpPr>
        <p:spPr>
          <a:xfrm>
            <a:off x="396337" y="3228791"/>
            <a:ext cx="2382734" cy="17739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Inspirerende rolmodellen</a:t>
            </a:r>
          </a:p>
        </p:txBody>
      </p:sp>
      <p:sp>
        <p:nvSpPr>
          <p:cNvPr id="8" name="Tekstvak 7">
            <a:extLst>
              <a:ext uri="{FF2B5EF4-FFF2-40B4-BE49-F238E27FC236}">
                <a16:creationId xmlns:a16="http://schemas.microsoft.com/office/drawing/2014/main" id="{41BA07F1-F8CA-AEB3-E970-64CD2F0F79AC}"/>
              </a:ext>
            </a:extLst>
          </p:cNvPr>
          <p:cNvSpPr txBox="1"/>
          <p:nvPr/>
        </p:nvSpPr>
        <p:spPr>
          <a:xfrm>
            <a:off x="5347340" y="2287656"/>
            <a:ext cx="1101819" cy="369332"/>
          </a:xfrm>
          <a:prstGeom prst="rect">
            <a:avLst/>
          </a:prstGeom>
          <a:noFill/>
        </p:spPr>
        <p:txBody>
          <a:bodyPr wrap="square" rtlCol="0">
            <a:spAutoFit/>
          </a:bodyPr>
          <a:lstStyle/>
          <a:p>
            <a:r>
              <a:rPr lang="nl-NL" b="1" dirty="0">
                <a:solidFill>
                  <a:srgbClr val="C4017F"/>
                </a:solidFill>
              </a:rPr>
              <a:t>MISSIE</a:t>
            </a:r>
          </a:p>
        </p:txBody>
      </p:sp>
      <p:sp>
        <p:nvSpPr>
          <p:cNvPr id="9" name="Tekstvak 8">
            <a:extLst>
              <a:ext uri="{FF2B5EF4-FFF2-40B4-BE49-F238E27FC236}">
                <a16:creationId xmlns:a16="http://schemas.microsoft.com/office/drawing/2014/main" id="{AF738865-53F2-0B70-A50B-130472EC63A2}"/>
              </a:ext>
            </a:extLst>
          </p:cNvPr>
          <p:cNvSpPr txBox="1"/>
          <p:nvPr/>
        </p:nvSpPr>
        <p:spPr>
          <a:xfrm>
            <a:off x="5126732" y="3632950"/>
            <a:ext cx="1270875" cy="369332"/>
          </a:xfrm>
          <a:prstGeom prst="rect">
            <a:avLst/>
          </a:prstGeom>
          <a:noFill/>
        </p:spPr>
        <p:txBody>
          <a:bodyPr wrap="square" rtlCol="0">
            <a:spAutoFit/>
          </a:bodyPr>
          <a:lstStyle/>
          <a:p>
            <a:r>
              <a:rPr lang="nl-NL" b="1" dirty="0">
                <a:solidFill>
                  <a:srgbClr val="C4017F"/>
                </a:solidFill>
              </a:rPr>
              <a:t>ROEPING</a:t>
            </a:r>
          </a:p>
        </p:txBody>
      </p:sp>
      <p:sp>
        <p:nvSpPr>
          <p:cNvPr id="23" name="Pijl: links 22">
            <a:extLst>
              <a:ext uri="{FF2B5EF4-FFF2-40B4-BE49-F238E27FC236}">
                <a16:creationId xmlns:a16="http://schemas.microsoft.com/office/drawing/2014/main" id="{67AFD86A-1BC6-44AA-7E6E-40A3299C14AA}"/>
              </a:ext>
            </a:extLst>
          </p:cNvPr>
          <p:cNvSpPr/>
          <p:nvPr/>
        </p:nvSpPr>
        <p:spPr>
          <a:xfrm>
            <a:off x="7446748" y="4017963"/>
            <a:ext cx="2538026" cy="12033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Maatschappelijke uitdagingen</a:t>
            </a:r>
          </a:p>
        </p:txBody>
      </p:sp>
      <p:sp>
        <p:nvSpPr>
          <p:cNvPr id="25" name="Tekstvak 24">
            <a:extLst>
              <a:ext uri="{FF2B5EF4-FFF2-40B4-BE49-F238E27FC236}">
                <a16:creationId xmlns:a16="http://schemas.microsoft.com/office/drawing/2014/main" id="{BF713C49-E6B7-1BF2-A1A2-ED3F5AC34DA7}"/>
              </a:ext>
            </a:extLst>
          </p:cNvPr>
          <p:cNvSpPr txBox="1"/>
          <p:nvPr/>
        </p:nvSpPr>
        <p:spPr>
          <a:xfrm>
            <a:off x="547843" y="5738726"/>
            <a:ext cx="9607138"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pPr algn="l"/>
            <a:r>
              <a:rPr lang="nl-NL" b="1" dirty="0"/>
              <a:t>Onderliggende vragen: </a:t>
            </a:r>
          </a:p>
          <a:p>
            <a:pPr algn="l"/>
            <a:r>
              <a:rPr lang="nl-NL" b="1" dirty="0"/>
              <a:t>Waar geloof je in? Wie wil je zijn voor de wereld van morgen? Wat inspireert en beweegt je? Welke bijdrage wil je leveren?</a:t>
            </a:r>
          </a:p>
        </p:txBody>
      </p:sp>
    </p:spTree>
    <p:extLst>
      <p:ext uri="{BB962C8B-B14F-4D97-AF65-F5344CB8AC3E}">
        <p14:creationId xmlns:p14="http://schemas.microsoft.com/office/powerpoint/2010/main" val="417011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23"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Afbeelding 10" descr="Kind dat de aarde tekent">
            <a:extLst>
              <a:ext uri="{FF2B5EF4-FFF2-40B4-BE49-F238E27FC236}">
                <a16:creationId xmlns:a16="http://schemas.microsoft.com/office/drawing/2014/main" id="{AD7DEE05-2982-295F-A0A5-D49AC3A21DA5}"/>
              </a:ext>
            </a:extLst>
          </p:cNvPr>
          <p:cNvPicPr>
            <a:picLocks noChangeAspect="1"/>
          </p:cNvPicPr>
          <p:nvPr/>
        </p:nvPicPr>
        <p:blipFill>
          <a:blip r:embed="rId2">
            <a:alphaModFix amt="35000"/>
          </a:blip>
          <a:srcRect b="15731"/>
          <a:stretch>
            <a:fillRect/>
          </a:stretch>
        </p:blipFill>
        <p:spPr>
          <a:xfrm>
            <a:off x="-39790" y="6532"/>
            <a:ext cx="12231790" cy="6851468"/>
          </a:xfrm>
          <a:prstGeom prst="rect">
            <a:avLst/>
          </a:prstGeom>
        </p:spPr>
      </p:pic>
      <p:sp>
        <p:nvSpPr>
          <p:cNvPr id="4" name="Tekstvak 3">
            <a:extLst>
              <a:ext uri="{FF2B5EF4-FFF2-40B4-BE49-F238E27FC236}">
                <a16:creationId xmlns:a16="http://schemas.microsoft.com/office/drawing/2014/main" id="{7FD7A37F-2502-B0D1-6AAB-BFB8795A40C5}"/>
              </a:ext>
            </a:extLst>
          </p:cNvPr>
          <p:cNvSpPr txBox="1"/>
          <p:nvPr/>
        </p:nvSpPr>
        <p:spPr>
          <a:xfrm>
            <a:off x="447347" y="747753"/>
            <a:ext cx="3956222" cy="5362494"/>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nl-NL" sz="2400" b="1" i="0"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Segoe UI Emoji" panose="020B0502040204020203" pitchFamily="34" charset="0"/>
              </a:rPr>
              <a:t>Karakterontwikkeling </a:t>
            </a:r>
          </a:p>
          <a:p>
            <a:pPr marL="457200" marR="0" lvl="0" indent="-457200" algn="l" defTabSz="914400" rtl="0" eaLnBrk="1" fontAlgn="auto" latinLnBrk="0" hangingPunct="1">
              <a:lnSpc>
                <a:spcPct val="115000"/>
              </a:lnSpc>
              <a:spcBef>
                <a:spcPts val="0"/>
              </a:spcBef>
              <a:spcAft>
                <a:spcPts val="800"/>
              </a:spcAft>
              <a:buClrTx/>
              <a:buSzTx/>
              <a:buFontTx/>
              <a:buAutoNum type="arabicPeriod"/>
              <a:tabLst/>
              <a:defRPr/>
            </a:pPr>
            <a:r>
              <a:rPr kumimoji="0" lang="nl-NL" sz="2000" b="1" i="0"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rPr>
              <a:t>Wijsheid</a:t>
            </a:r>
            <a:br>
              <a:rPr kumimoji="0" lang="nl-NL" sz="2000" i="0"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nl-NL" sz="2000" i="1"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rPr>
              <a:t>Lange termijn denken en durven te kiezen</a:t>
            </a:r>
          </a:p>
          <a:p>
            <a:pPr marL="457200" marR="0" lvl="0" indent="-457200" algn="l" defTabSz="914400" rtl="0" eaLnBrk="1" fontAlgn="auto" latinLnBrk="0" hangingPunct="1">
              <a:lnSpc>
                <a:spcPct val="115000"/>
              </a:lnSpc>
              <a:spcBef>
                <a:spcPts val="0"/>
              </a:spcBef>
              <a:spcAft>
                <a:spcPts val="800"/>
              </a:spcAft>
              <a:buClrTx/>
              <a:buSzTx/>
              <a:buFontTx/>
              <a:buAutoNum type="arabicPeriod"/>
              <a:tabLst/>
              <a:defRPr/>
            </a:pPr>
            <a:r>
              <a:rPr kumimoji="0" lang="nl-NL" sz="2000" b="1" i="0"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rPr>
              <a:t>Rechtvaardigheid</a:t>
            </a:r>
            <a:br>
              <a:rPr kumimoji="0" lang="nl-NL" sz="2000" i="0"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nl-NL" sz="2000" i="1"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rPr>
              <a:t>Doen wat goed is, ook voor anderen</a:t>
            </a:r>
            <a:endParaRPr kumimoji="0" lang="nl-NL" sz="2000" i="0"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457200" marR="0" lvl="0" indent="-457200" algn="l" defTabSz="914400" rtl="0" eaLnBrk="1" fontAlgn="auto" latinLnBrk="0" hangingPunct="1">
              <a:lnSpc>
                <a:spcPct val="115000"/>
              </a:lnSpc>
              <a:spcBef>
                <a:spcPts val="0"/>
              </a:spcBef>
              <a:spcAft>
                <a:spcPts val="800"/>
              </a:spcAft>
              <a:buClrTx/>
              <a:buSzTx/>
              <a:buFont typeface="+mj-lt"/>
              <a:buAutoNum type="arabicPeriod"/>
              <a:tabLst/>
              <a:defRPr/>
            </a:pPr>
            <a:r>
              <a:rPr kumimoji="0" lang="nl-NL" sz="2000" b="1" i="0"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rPr>
              <a:t>Moed</a:t>
            </a:r>
            <a:endParaRPr lang="nl-NL" sz="2000" b="1" kern="100" dirty="0">
              <a:solidFill>
                <a:srgbClr val="091208"/>
              </a:solidFill>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Aft>
                <a:spcPts val="800"/>
              </a:spcAft>
              <a:defRPr/>
            </a:pPr>
            <a:r>
              <a:rPr kumimoji="0" lang="nl-NL" sz="2000" i="1"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rPr>
              <a:t>Durf om je hart te volgen, ook bij tegenslag</a:t>
            </a:r>
          </a:p>
          <a:p>
            <a:pPr marL="457200" marR="0" lvl="0" indent="-457200" algn="l" defTabSz="914400" rtl="0" eaLnBrk="1" fontAlgn="auto" latinLnBrk="0" hangingPunct="1">
              <a:lnSpc>
                <a:spcPct val="115000"/>
              </a:lnSpc>
              <a:spcBef>
                <a:spcPts val="0"/>
              </a:spcBef>
              <a:spcAft>
                <a:spcPts val="800"/>
              </a:spcAft>
              <a:buClrTx/>
              <a:buSzTx/>
              <a:buFont typeface="+mj-lt"/>
              <a:buAutoNum type="arabicPeriod"/>
              <a:tabLst/>
              <a:defRPr/>
            </a:pPr>
            <a:r>
              <a:rPr kumimoji="0" lang="nl-NL" sz="2000" b="1" i="0" u="none" strike="noStrike" kern="100" cap="none" spc="0" normalizeH="0" baseline="0" noProof="0" dirty="0">
                <a:ln>
                  <a:noFill/>
                </a:ln>
                <a:solidFill>
                  <a:srgbClr val="091208"/>
                </a:solidFill>
                <a:effectLst/>
                <a:uLnTx/>
                <a:uFillTx/>
                <a:latin typeface="Aptos" panose="020B0004020202020204" pitchFamily="34" charset="0"/>
                <a:ea typeface="Aptos" panose="020B0004020202020204" pitchFamily="34" charset="0"/>
                <a:cs typeface="Times New Roman" panose="02020603050405020304" pitchFamily="18" charset="0"/>
              </a:rPr>
              <a:t>Gematigdheid</a:t>
            </a:r>
            <a:endParaRPr lang="nl-NL" sz="2000" b="1" kern="100" dirty="0">
              <a:solidFill>
                <a:srgbClr val="091208"/>
              </a:solidFill>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Aft>
                <a:spcPts val="800"/>
              </a:spcAft>
              <a:defRPr/>
            </a:pPr>
            <a:r>
              <a:rPr lang="nl-NL" sz="2000" i="1" kern="100" dirty="0">
                <a:solidFill>
                  <a:srgbClr val="091208"/>
                </a:solidFill>
                <a:latin typeface="Aptos" panose="020B0004020202020204" pitchFamily="34" charset="0"/>
                <a:ea typeface="Aptos" panose="020B0004020202020204" pitchFamily="34" charset="0"/>
                <a:cs typeface="Times New Roman" panose="02020603050405020304" pitchFamily="18" charset="0"/>
              </a:rPr>
              <a:t>Leer jezelf (een beetje;) beheersen</a:t>
            </a:r>
            <a:endParaRPr kumimoji="0" lang="nl-NL" sz="2800" i="0" u="none" strike="noStrike" kern="100" cap="none" spc="0" normalizeH="0" baseline="0" noProof="0" dirty="0">
              <a:ln>
                <a:noFill/>
              </a:ln>
              <a:solidFill>
                <a:srgbClr val="091208"/>
              </a:solidFill>
              <a:effectLst/>
              <a:highlight>
                <a:srgbClr val="FFFF00"/>
              </a:highligh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Pijl: rechts 4">
            <a:extLst>
              <a:ext uri="{FF2B5EF4-FFF2-40B4-BE49-F238E27FC236}">
                <a16:creationId xmlns:a16="http://schemas.microsoft.com/office/drawing/2014/main" id="{495D2167-0DB5-4DB7-C6D0-1FF98E35C737}"/>
              </a:ext>
            </a:extLst>
          </p:cNvPr>
          <p:cNvSpPr/>
          <p:nvPr/>
        </p:nvSpPr>
        <p:spPr>
          <a:xfrm>
            <a:off x="5044967" y="1585801"/>
            <a:ext cx="3249828" cy="16002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Leren reflecteren op je ervaringen</a:t>
            </a:r>
          </a:p>
        </p:txBody>
      </p:sp>
      <p:sp>
        <p:nvSpPr>
          <p:cNvPr id="6" name="Pijl: rechts 5">
            <a:extLst>
              <a:ext uri="{FF2B5EF4-FFF2-40B4-BE49-F238E27FC236}">
                <a16:creationId xmlns:a16="http://schemas.microsoft.com/office/drawing/2014/main" id="{C6256E4A-38F5-49A5-45BF-9157A990A985}"/>
              </a:ext>
            </a:extLst>
          </p:cNvPr>
          <p:cNvSpPr/>
          <p:nvPr/>
        </p:nvSpPr>
        <p:spPr>
          <a:xfrm>
            <a:off x="5044967" y="-203200"/>
            <a:ext cx="3249828" cy="16002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Durven proberen</a:t>
            </a:r>
          </a:p>
        </p:txBody>
      </p:sp>
      <p:sp>
        <p:nvSpPr>
          <p:cNvPr id="7" name="Pijl: rechts 6">
            <a:extLst>
              <a:ext uri="{FF2B5EF4-FFF2-40B4-BE49-F238E27FC236}">
                <a16:creationId xmlns:a16="http://schemas.microsoft.com/office/drawing/2014/main" id="{D72B1FDB-7C88-9AD8-2AAF-CD4D3AC1C179}"/>
              </a:ext>
            </a:extLst>
          </p:cNvPr>
          <p:cNvSpPr/>
          <p:nvPr/>
        </p:nvSpPr>
        <p:spPr>
          <a:xfrm>
            <a:off x="5044967" y="3374802"/>
            <a:ext cx="3249828" cy="16002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Hoger maatschappelijk ideaal</a:t>
            </a:r>
          </a:p>
        </p:txBody>
      </p:sp>
      <p:sp>
        <p:nvSpPr>
          <p:cNvPr id="8" name="Pijl: rechts 7">
            <a:extLst>
              <a:ext uri="{FF2B5EF4-FFF2-40B4-BE49-F238E27FC236}">
                <a16:creationId xmlns:a16="http://schemas.microsoft.com/office/drawing/2014/main" id="{F5952D23-0CBE-436F-062F-29B303B224CD}"/>
              </a:ext>
            </a:extLst>
          </p:cNvPr>
          <p:cNvSpPr/>
          <p:nvPr/>
        </p:nvSpPr>
        <p:spPr>
          <a:xfrm>
            <a:off x="5044967" y="5155544"/>
            <a:ext cx="3249828" cy="15552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Inspirerende mensen die je helpen</a:t>
            </a:r>
          </a:p>
        </p:txBody>
      </p:sp>
      <p:pic>
        <p:nvPicPr>
          <p:cNvPr id="9" name="Afbeelding 8" descr="Hartsymbool gemaakt van vuur">
            <a:extLst>
              <a:ext uri="{FF2B5EF4-FFF2-40B4-BE49-F238E27FC236}">
                <a16:creationId xmlns:a16="http://schemas.microsoft.com/office/drawing/2014/main" id="{1EA11BB9-68C7-A1AE-B6E4-6CB583259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193" y="1658904"/>
            <a:ext cx="3128648" cy="3054313"/>
          </a:xfrm>
          <a:prstGeom prst="rect">
            <a:avLst/>
          </a:prstGeom>
        </p:spPr>
      </p:pic>
    </p:spTree>
    <p:extLst>
      <p:ext uri="{BB962C8B-B14F-4D97-AF65-F5344CB8AC3E}">
        <p14:creationId xmlns:p14="http://schemas.microsoft.com/office/powerpoint/2010/main" val="2411299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B60D9-525F-29A1-0185-442D853DF866}"/>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33C4A28-5BDE-E42C-5845-F203B0FFF63A}"/>
              </a:ext>
            </a:extLst>
          </p:cNvPr>
          <p:cNvSpPr>
            <a:spLocks noGrp="1"/>
          </p:cNvSpPr>
          <p:nvPr>
            <p:ph type="body" idx="18"/>
          </p:nvPr>
        </p:nvSpPr>
        <p:spPr/>
        <p:txBody>
          <a:bodyPr/>
          <a:lstStyle/>
          <a:p>
            <a:r>
              <a:rPr lang="nl-NL" dirty="0"/>
              <a:t>Leerdoel 1</a:t>
            </a:r>
          </a:p>
        </p:txBody>
      </p:sp>
      <p:sp>
        <p:nvSpPr>
          <p:cNvPr id="4" name="Tijdelijke aanduiding voor tekst 3">
            <a:extLst>
              <a:ext uri="{FF2B5EF4-FFF2-40B4-BE49-F238E27FC236}">
                <a16:creationId xmlns:a16="http://schemas.microsoft.com/office/drawing/2014/main" id="{BF078A48-EEDA-08A3-6880-E5A696E9AA7F}"/>
              </a:ext>
            </a:extLst>
          </p:cNvPr>
          <p:cNvSpPr>
            <a:spLocks noGrp="1"/>
          </p:cNvSpPr>
          <p:nvPr>
            <p:ph type="body" idx="19"/>
          </p:nvPr>
        </p:nvSpPr>
        <p:spPr/>
        <p:txBody>
          <a:bodyPr/>
          <a:lstStyle/>
          <a:p>
            <a:pPr marL="0" indent="0">
              <a:buNone/>
            </a:pPr>
            <a:r>
              <a:rPr lang="nl-NL" b="1" dirty="0"/>
              <a:t>Begrijpen waarom vergelijken ‘blokkerend’ kan werken voor je ontwikkeling.</a:t>
            </a:r>
          </a:p>
          <a:p>
            <a:pPr marL="0" indent="0">
              <a:buNone/>
            </a:pPr>
            <a:endParaRPr lang="nl-NL" dirty="0"/>
          </a:p>
        </p:txBody>
      </p:sp>
      <p:sp>
        <p:nvSpPr>
          <p:cNvPr id="5" name="Tijdelijke aanduiding voor tekst 4">
            <a:extLst>
              <a:ext uri="{FF2B5EF4-FFF2-40B4-BE49-F238E27FC236}">
                <a16:creationId xmlns:a16="http://schemas.microsoft.com/office/drawing/2014/main" id="{90178F5E-C9DB-EC70-474F-53A9509A1B70}"/>
              </a:ext>
            </a:extLst>
          </p:cNvPr>
          <p:cNvSpPr>
            <a:spLocks noGrp="1"/>
          </p:cNvSpPr>
          <p:nvPr>
            <p:ph type="body" idx="20"/>
          </p:nvPr>
        </p:nvSpPr>
        <p:spPr/>
        <p:txBody>
          <a:bodyPr/>
          <a:lstStyle/>
          <a:p>
            <a:r>
              <a:rPr lang="nl-NL" dirty="0"/>
              <a:t>Leerdoel 2</a:t>
            </a:r>
          </a:p>
        </p:txBody>
      </p:sp>
      <p:sp>
        <p:nvSpPr>
          <p:cNvPr id="6" name="Tijdelijke aanduiding voor tekst 5">
            <a:extLst>
              <a:ext uri="{FF2B5EF4-FFF2-40B4-BE49-F238E27FC236}">
                <a16:creationId xmlns:a16="http://schemas.microsoft.com/office/drawing/2014/main" id="{804F9C90-4363-C45B-1044-A95AAF828B8F}"/>
              </a:ext>
            </a:extLst>
          </p:cNvPr>
          <p:cNvSpPr>
            <a:spLocks noGrp="1"/>
          </p:cNvSpPr>
          <p:nvPr>
            <p:ph type="body" idx="21"/>
          </p:nvPr>
        </p:nvSpPr>
        <p:spPr/>
        <p:txBody>
          <a:bodyPr/>
          <a:lstStyle/>
          <a:p>
            <a:pPr marL="0" indent="0">
              <a:buNone/>
            </a:pPr>
            <a:r>
              <a:rPr lang="nl-NL" b="1" dirty="0"/>
              <a:t>Creëren van realistisch beeld met betrekking tot passie.</a:t>
            </a:r>
            <a:endParaRPr lang="nl-NL" dirty="0"/>
          </a:p>
          <a:p>
            <a:pPr marL="0" indent="0">
              <a:buNone/>
            </a:pPr>
            <a:endParaRPr lang="nl-NL" b="1" dirty="0"/>
          </a:p>
          <a:p>
            <a:pPr marL="0" indent="0">
              <a:buNone/>
            </a:pPr>
            <a:endParaRPr lang="nl-NL" dirty="0"/>
          </a:p>
        </p:txBody>
      </p:sp>
      <p:sp>
        <p:nvSpPr>
          <p:cNvPr id="7" name="Tijdelijke aanduiding voor tekst 6">
            <a:extLst>
              <a:ext uri="{FF2B5EF4-FFF2-40B4-BE49-F238E27FC236}">
                <a16:creationId xmlns:a16="http://schemas.microsoft.com/office/drawing/2014/main" id="{269C5CDB-DB86-53EC-30F4-9841D607A290}"/>
              </a:ext>
            </a:extLst>
          </p:cNvPr>
          <p:cNvSpPr>
            <a:spLocks noGrp="1"/>
          </p:cNvSpPr>
          <p:nvPr>
            <p:ph type="body" idx="22"/>
          </p:nvPr>
        </p:nvSpPr>
        <p:spPr/>
        <p:txBody>
          <a:bodyPr/>
          <a:lstStyle/>
          <a:p>
            <a:r>
              <a:rPr lang="nl-NL" dirty="0"/>
              <a:t>Leerdoel 3</a:t>
            </a:r>
          </a:p>
        </p:txBody>
      </p:sp>
      <p:sp>
        <p:nvSpPr>
          <p:cNvPr id="8" name="Tijdelijke aanduiding voor tekst 7">
            <a:extLst>
              <a:ext uri="{FF2B5EF4-FFF2-40B4-BE49-F238E27FC236}">
                <a16:creationId xmlns:a16="http://schemas.microsoft.com/office/drawing/2014/main" id="{B07F057D-E77E-8252-1833-F31293387C7A}"/>
              </a:ext>
            </a:extLst>
          </p:cNvPr>
          <p:cNvSpPr>
            <a:spLocks noGrp="1"/>
          </p:cNvSpPr>
          <p:nvPr>
            <p:ph type="body" idx="23"/>
          </p:nvPr>
        </p:nvSpPr>
        <p:spPr/>
        <p:txBody>
          <a:bodyPr/>
          <a:lstStyle/>
          <a:p>
            <a:pPr marL="0" indent="0">
              <a:buNone/>
            </a:pPr>
            <a:r>
              <a:rPr lang="nl-NL" b="1" dirty="0"/>
              <a:t>Hoe kun je beginnen met passie ontwikkelen.</a:t>
            </a:r>
          </a:p>
        </p:txBody>
      </p:sp>
      <p:sp>
        <p:nvSpPr>
          <p:cNvPr id="2" name="Rechthoek 1">
            <a:extLst>
              <a:ext uri="{FF2B5EF4-FFF2-40B4-BE49-F238E27FC236}">
                <a16:creationId xmlns:a16="http://schemas.microsoft.com/office/drawing/2014/main" id="{0C698C83-A6CB-51F2-01FC-14FEB65F80C7}"/>
              </a:ext>
            </a:extLst>
          </p:cNvPr>
          <p:cNvSpPr/>
          <p:nvPr/>
        </p:nvSpPr>
        <p:spPr>
          <a:xfrm>
            <a:off x="709226" y="2199204"/>
            <a:ext cx="3345239" cy="3448514"/>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BFAEC117-27C5-D2A4-25B3-80038EE3A0F5}"/>
              </a:ext>
            </a:extLst>
          </p:cNvPr>
          <p:cNvSpPr/>
          <p:nvPr/>
        </p:nvSpPr>
        <p:spPr>
          <a:xfrm>
            <a:off x="4333932" y="2199204"/>
            <a:ext cx="3345239" cy="3448514"/>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286585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Veiligheidsspecialist voor elektriciteitscentrale">
            <a:extLst>
              <a:ext uri="{FF2B5EF4-FFF2-40B4-BE49-F238E27FC236}">
                <a16:creationId xmlns:a16="http://schemas.microsoft.com/office/drawing/2014/main" id="{DC2D836E-A90B-A822-E118-14F79C7E7616}"/>
              </a:ext>
            </a:extLst>
          </p:cNvPr>
          <p:cNvPicPr>
            <a:picLocks noChangeAspect="1"/>
          </p:cNvPicPr>
          <p:nvPr/>
        </p:nvPicPr>
        <p:blipFill>
          <a:blip r:embed="rId2"/>
          <a:srcRect l="42917" r="10126"/>
          <a:stretch>
            <a:fillRect/>
          </a:stretch>
        </p:blipFill>
        <p:spPr>
          <a:xfrm>
            <a:off x="12566" y="157"/>
            <a:ext cx="4838700" cy="6878166"/>
          </a:xfrm>
          <a:prstGeom prst="rect">
            <a:avLst/>
          </a:prstGeom>
          <a:noFill/>
        </p:spPr>
      </p:pic>
      <p:sp>
        <p:nvSpPr>
          <p:cNvPr id="10" name="Text Placeholder 2">
            <a:extLst>
              <a:ext uri="{FF2B5EF4-FFF2-40B4-BE49-F238E27FC236}">
                <a16:creationId xmlns:a16="http://schemas.microsoft.com/office/drawing/2014/main" id="{F53E044C-501D-5BBC-6749-3318AA25EF4D}"/>
              </a:ext>
            </a:extLst>
          </p:cNvPr>
          <p:cNvSpPr>
            <a:spLocks noGrp="1"/>
          </p:cNvSpPr>
          <p:nvPr>
            <p:ph type="body" idx="11"/>
          </p:nvPr>
        </p:nvSpPr>
        <p:spPr>
          <a:xfrm>
            <a:off x="5198301" y="2168721"/>
            <a:ext cx="6138141" cy="1394055"/>
          </a:xfrm>
        </p:spPr>
        <p:txBody>
          <a:bodyPr/>
          <a:lstStyle/>
          <a:p>
            <a:r>
              <a:rPr lang="en-US" dirty="0" err="1"/>
              <a:t>Opdracht</a:t>
            </a:r>
            <a:r>
              <a:rPr lang="en-US"/>
              <a:t> 4 </a:t>
            </a:r>
            <a:r>
              <a:rPr lang="en-US" dirty="0"/>
              <a:t>- </a:t>
            </a:r>
            <a:r>
              <a:rPr lang="en-US" dirty="0" err="1"/>
              <a:t>werkblad</a:t>
            </a:r>
            <a:r>
              <a:rPr lang="en-US" dirty="0"/>
              <a:t> </a:t>
            </a:r>
          </a:p>
        </p:txBody>
      </p:sp>
      <p:sp>
        <p:nvSpPr>
          <p:cNvPr id="12" name="Text Placeholder 3">
            <a:extLst>
              <a:ext uri="{FF2B5EF4-FFF2-40B4-BE49-F238E27FC236}">
                <a16:creationId xmlns:a16="http://schemas.microsoft.com/office/drawing/2014/main" id="{91B973CA-B411-36FB-4281-B90346269E2E}"/>
              </a:ext>
            </a:extLst>
          </p:cNvPr>
          <p:cNvSpPr>
            <a:spLocks noGrp="1"/>
          </p:cNvSpPr>
          <p:nvPr>
            <p:ph type="body" idx="15"/>
          </p:nvPr>
        </p:nvSpPr>
        <p:spPr>
          <a:xfrm>
            <a:off x="5198301" y="2736059"/>
            <a:ext cx="6138141" cy="2082006"/>
          </a:xfrm>
        </p:spPr>
        <p:txBody>
          <a:bodyPr/>
          <a:lstStyle/>
          <a:p>
            <a:r>
              <a:rPr lang="nl-NL" dirty="0"/>
              <a:t>Beschrijf een minuut die je energie gaf. Wat gebeurde er precies?</a:t>
            </a:r>
          </a:p>
          <a:p>
            <a:r>
              <a:rPr lang="nl-NL" dirty="0"/>
              <a:t>Bespreek dit met een andere leerling.</a:t>
            </a:r>
            <a:endParaRPr lang="en-US" dirty="0"/>
          </a:p>
        </p:txBody>
      </p:sp>
      <p:pic>
        <p:nvPicPr>
          <p:cNvPr id="1026" name="Picture 2" descr="Ikigai – Het Vrije InZicht – Michelle Martens">
            <a:extLst>
              <a:ext uri="{FF2B5EF4-FFF2-40B4-BE49-F238E27FC236}">
                <a16:creationId xmlns:a16="http://schemas.microsoft.com/office/drawing/2014/main" id="{D7E4CE0A-E8E0-6A5C-C3C1-9B716C705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348" y="171698"/>
            <a:ext cx="1934020" cy="193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47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532D-C357-F764-0675-6D91DBE2B26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A6931A6-DBC6-AE07-8922-0F234A7500C1}"/>
              </a:ext>
            </a:extLst>
          </p:cNvPr>
          <p:cNvSpPr txBox="1"/>
          <p:nvPr/>
        </p:nvSpPr>
        <p:spPr>
          <a:xfrm>
            <a:off x="694481" y="156703"/>
            <a:ext cx="9352196" cy="707886"/>
          </a:xfrm>
          <a:prstGeom prst="rect">
            <a:avLst/>
          </a:prstGeom>
          <a:noFill/>
        </p:spPr>
        <p:txBody>
          <a:bodyPr wrap="square" rtlCol="0">
            <a:spAutoFit/>
          </a:bodyPr>
          <a:lstStyle/>
          <a:p>
            <a:pPr algn="l"/>
            <a:r>
              <a:rPr lang="nl-NL" sz="4000" b="1" dirty="0">
                <a:solidFill>
                  <a:schemeClr val="tx2"/>
                </a:solidFill>
              </a:rPr>
              <a:t>Instructie voor de workshopgever</a:t>
            </a:r>
          </a:p>
        </p:txBody>
      </p:sp>
      <p:sp>
        <p:nvSpPr>
          <p:cNvPr id="4" name="Tekstvak 3">
            <a:extLst>
              <a:ext uri="{FF2B5EF4-FFF2-40B4-BE49-F238E27FC236}">
                <a16:creationId xmlns:a16="http://schemas.microsoft.com/office/drawing/2014/main" id="{B8FDDE8C-FDF4-E814-53B7-70D85671F5C3}"/>
              </a:ext>
            </a:extLst>
          </p:cNvPr>
          <p:cNvSpPr txBox="1"/>
          <p:nvPr/>
        </p:nvSpPr>
        <p:spPr>
          <a:xfrm>
            <a:off x="694481" y="864589"/>
            <a:ext cx="10270602" cy="6463308"/>
          </a:xfrm>
          <a:prstGeom prst="rect">
            <a:avLst/>
          </a:prstGeom>
          <a:noFill/>
        </p:spPr>
        <p:txBody>
          <a:bodyPr wrap="square" rtlCol="0">
            <a:spAutoFit/>
          </a:bodyPr>
          <a:lstStyle/>
          <a:p>
            <a:pPr algn="l"/>
            <a:r>
              <a:rPr lang="nl-NL" dirty="0"/>
              <a:t>Slide:</a:t>
            </a:r>
          </a:p>
          <a:p>
            <a:pPr algn="l"/>
            <a:r>
              <a:rPr lang="nl-NL" dirty="0"/>
              <a:t>6: Laten zien hoe vaak het woord passie genoemd wordt.</a:t>
            </a:r>
          </a:p>
          <a:p>
            <a:r>
              <a:rPr lang="nl-NL" dirty="0"/>
              <a:t>7: Bekijk de video van 0:00 – minuut 1:22 (of verder). Wel handig om eerst zélf de video te bekijken en vervolgens bespreken (slide 6) wat het probleem van Milou is (vergelijken, onrealistisch beeld van andere mensen, hoge verwachtingen van het werk en (gewoon is niet goed genoeg) etc. Als Milou de tijd neemt wordt vanzelf duidelijker waar ze gepassioneerd voor is. Mogelijk ontstaat nu al een groepsgesprek.</a:t>
            </a:r>
          </a:p>
          <a:p>
            <a:r>
              <a:rPr lang="nl-NL" dirty="0"/>
              <a:t>9 – 14: Over de streep. Kies zelf de relevante stellingen.</a:t>
            </a:r>
          </a:p>
          <a:p>
            <a:r>
              <a:rPr lang="nl-NL" dirty="0"/>
              <a:t>15: Opdracht 1: nadenken over passie.</a:t>
            </a:r>
          </a:p>
          <a:p>
            <a:r>
              <a:rPr lang="nl-NL" dirty="0"/>
              <a:t>16 – 18: Uitleg over passie (proces), betekenisvol, intrinsieke motivatie (Wat doe jij zónder dat je er een beloning voor krijgt of dat het ‘moet’) en lange termijn toewijding. Mogelijk heeft iemand wel een voorbeeld m.b.t. iets doen zonder een beloning daarvoor te ontvangen. Probeer te achterhalen welke ‘drijfveer’ daar achter zit en de koppeling te maken naar een studie/beroep.</a:t>
            </a:r>
          </a:p>
          <a:p>
            <a:r>
              <a:rPr lang="nl-NL" dirty="0"/>
              <a:t>19 – 20: Beiden werkblad gebruiken. Eventueel gespreksvraag: wat voor momenten (van jezelf) zet je op de </a:t>
            </a:r>
            <a:r>
              <a:rPr lang="nl-NL" dirty="0" err="1"/>
              <a:t>socials</a:t>
            </a:r>
            <a:r>
              <a:rPr lang="nl-NL" dirty="0"/>
              <a:t>. Welk beeld creëer je van jezelf en/of welk beeld krijg je van anderen?</a:t>
            </a:r>
          </a:p>
          <a:p>
            <a:r>
              <a:rPr lang="nl-NL" dirty="0"/>
              <a:t>22 – 24: Stapsgewijs doorlopen. LOB geeft vaak beperkte aandacht aan wat de wereld nodig heeft. Maar daadwerkelijk gemotiveerde mensen werken aan een </a:t>
            </a:r>
            <a:r>
              <a:rPr lang="nl-NL" dirty="0" err="1"/>
              <a:t>zelfoverstijgend</a:t>
            </a:r>
            <a:r>
              <a:rPr lang="nl-NL" dirty="0"/>
              <a:t> doel (niet zelfgericht), maar gericht op maatschappij, oplossen probleem of het helpen van de ander. Deze mensen zijn gelukkiger. Gebruik jezelf als voorbeeld;).</a:t>
            </a:r>
          </a:p>
          <a:p>
            <a:r>
              <a:rPr lang="nl-NL" dirty="0"/>
              <a:t>25 – 26: vooral geschikt voor VWO en/of inschatten of dit aansluit bij de groep. Moraal van het verhaal. Éérst ontwikkeling van je karakter (</a:t>
            </a:r>
            <a:r>
              <a:rPr lang="nl-NL" dirty="0" err="1"/>
              <a:t>mindset</a:t>
            </a:r>
            <a:r>
              <a:rPr lang="nl-NL" dirty="0"/>
              <a:t>). Vervolgens kan passie ontstaan.</a:t>
            </a:r>
          </a:p>
          <a:p>
            <a:endParaRPr lang="nl-NL" dirty="0"/>
          </a:p>
          <a:p>
            <a:pPr algn="l"/>
            <a:endParaRPr lang="nl-NL" dirty="0"/>
          </a:p>
        </p:txBody>
      </p:sp>
    </p:spTree>
    <p:extLst>
      <p:ext uri="{BB962C8B-B14F-4D97-AF65-F5344CB8AC3E}">
        <p14:creationId xmlns:p14="http://schemas.microsoft.com/office/powerpoint/2010/main" val="458238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FAE6C-F936-790A-8F8C-196998139D21}"/>
            </a:ext>
          </a:extLst>
        </p:cNvPr>
        <p:cNvGrpSpPr/>
        <p:nvPr/>
      </p:nvGrpSpPr>
      <p:grpSpPr>
        <a:xfrm>
          <a:off x="0" y="0"/>
          <a:ext cx="0" cy="0"/>
          <a:chOff x="0" y="0"/>
          <a:chExt cx="0" cy="0"/>
        </a:xfrm>
      </p:grpSpPr>
      <p:sp>
        <p:nvSpPr>
          <p:cNvPr id="10" name="Text Placeholder 2">
            <a:extLst>
              <a:ext uri="{FF2B5EF4-FFF2-40B4-BE49-F238E27FC236}">
                <a16:creationId xmlns:a16="http://schemas.microsoft.com/office/drawing/2014/main" id="{1B8C0CFE-FF32-DA75-5F07-2C6C349AD782}"/>
              </a:ext>
            </a:extLst>
          </p:cNvPr>
          <p:cNvSpPr>
            <a:spLocks noGrp="1"/>
          </p:cNvSpPr>
          <p:nvPr>
            <p:ph type="body" idx="11"/>
          </p:nvPr>
        </p:nvSpPr>
        <p:spPr>
          <a:xfrm>
            <a:off x="5259822" y="441680"/>
            <a:ext cx="5562666" cy="1394055"/>
          </a:xfrm>
        </p:spPr>
        <p:txBody>
          <a:bodyPr/>
          <a:lstStyle/>
          <a:p>
            <a:r>
              <a:rPr lang="en-US" dirty="0" err="1"/>
              <a:t>Opdracht</a:t>
            </a:r>
            <a:r>
              <a:rPr lang="en-US" dirty="0"/>
              <a:t> 4 - </a:t>
            </a:r>
            <a:r>
              <a:rPr lang="en-US" dirty="0" err="1"/>
              <a:t>werkblad</a:t>
            </a:r>
            <a:endParaRPr lang="en-US" dirty="0"/>
          </a:p>
        </p:txBody>
      </p:sp>
      <p:sp>
        <p:nvSpPr>
          <p:cNvPr id="12" name="Text Placeholder 3">
            <a:extLst>
              <a:ext uri="{FF2B5EF4-FFF2-40B4-BE49-F238E27FC236}">
                <a16:creationId xmlns:a16="http://schemas.microsoft.com/office/drawing/2014/main" id="{1C45B45A-A410-5417-2C1A-63F36F4E9EB7}"/>
              </a:ext>
            </a:extLst>
          </p:cNvPr>
          <p:cNvSpPr>
            <a:spLocks noGrp="1"/>
          </p:cNvSpPr>
          <p:nvPr>
            <p:ph type="body" idx="15"/>
          </p:nvPr>
        </p:nvSpPr>
        <p:spPr>
          <a:xfrm>
            <a:off x="5148197" y="1138708"/>
            <a:ext cx="5674291" cy="5277612"/>
          </a:xfrm>
        </p:spPr>
        <p:txBody>
          <a:bodyPr/>
          <a:lstStyle/>
          <a:p>
            <a:r>
              <a:rPr lang="nl-NL" sz="2000" b="1" dirty="0"/>
              <a:t>Ronde A – Houden van</a:t>
            </a:r>
            <a:r>
              <a:rPr lang="nl-NL" sz="2000" dirty="0"/>
              <a:t>: </a:t>
            </a:r>
            <a:br>
              <a:rPr lang="nl-NL" sz="2000" dirty="0"/>
            </a:br>
            <a:r>
              <a:rPr lang="nl-NL" sz="2000" dirty="0"/>
              <a:t>“Wat zou je blijven doen als je geen cijfers kreeg?” “Waar praat je vanzelf over?”</a:t>
            </a:r>
          </a:p>
          <a:p>
            <a:r>
              <a:rPr lang="nl-NL" sz="2000" b="1" dirty="0"/>
              <a:t>Ronde B – Goed in</a:t>
            </a:r>
            <a:r>
              <a:rPr lang="nl-NL" sz="2000" dirty="0"/>
              <a:t>: </a:t>
            </a:r>
            <a:br>
              <a:rPr lang="nl-NL" sz="2000" dirty="0"/>
            </a:br>
            <a:r>
              <a:rPr lang="nl-NL" sz="2000" dirty="0"/>
              <a:t>“Waar vragen anderen jou om hulp bij?” “Wat leer jij sneller dan gemiddeld?”</a:t>
            </a:r>
          </a:p>
          <a:p>
            <a:r>
              <a:rPr lang="nl-NL" sz="2000" b="1" dirty="0"/>
              <a:t>Ronde C – Wereld heeft nodig</a:t>
            </a:r>
            <a:r>
              <a:rPr lang="nl-NL" sz="2000" dirty="0"/>
              <a:t>: </a:t>
            </a:r>
            <a:br>
              <a:rPr lang="nl-NL" sz="2000" dirty="0"/>
            </a:br>
            <a:r>
              <a:rPr lang="nl-NL" sz="2000" dirty="0"/>
              <a:t>“Welke problemen in wereld/school/buurt/online wil jij kleiner maken?” “Wie kun jij helpen?”</a:t>
            </a:r>
          </a:p>
          <a:p>
            <a:r>
              <a:rPr lang="nl-NL" sz="2000" b="1" dirty="0"/>
              <a:t>Ronde D – Waarde/inkomen</a:t>
            </a:r>
            <a:r>
              <a:rPr lang="nl-NL" sz="2000" dirty="0"/>
              <a:t>: </a:t>
            </a:r>
            <a:br>
              <a:rPr lang="nl-NL" sz="2000" dirty="0"/>
            </a:br>
            <a:r>
              <a:rPr lang="nl-NL" sz="2000" dirty="0"/>
              <a:t>“Met welke </a:t>
            </a:r>
            <a:r>
              <a:rPr lang="nl-NL" sz="2000" dirty="0" err="1"/>
              <a:t>skill</a:t>
            </a:r>
            <a:r>
              <a:rPr lang="nl-NL" sz="2000" dirty="0"/>
              <a:t> zou je een bijbaantje/klusje kunnen doen?” “Waarvoor zouden mensen ‘dankjewel’ of geld geven?”</a:t>
            </a:r>
          </a:p>
        </p:txBody>
      </p:sp>
      <p:pic>
        <p:nvPicPr>
          <p:cNvPr id="3" name="Afbeelding 2" descr="Kind dat met een bal speelt">
            <a:extLst>
              <a:ext uri="{FF2B5EF4-FFF2-40B4-BE49-F238E27FC236}">
                <a16:creationId xmlns:a16="http://schemas.microsoft.com/office/drawing/2014/main" id="{BC0BD30F-E24A-2BDE-6CD4-5C0165F46A00}"/>
              </a:ext>
            </a:extLst>
          </p:cNvPr>
          <p:cNvPicPr>
            <a:picLocks noChangeAspect="1"/>
          </p:cNvPicPr>
          <p:nvPr/>
        </p:nvPicPr>
        <p:blipFill>
          <a:blip r:embed="rId3"/>
          <a:srcRect l="36890" r="18300"/>
          <a:stretch>
            <a:fillRect/>
          </a:stretch>
        </p:blipFill>
        <p:spPr>
          <a:xfrm>
            <a:off x="0" y="0"/>
            <a:ext cx="4609578" cy="6858000"/>
          </a:xfrm>
          <a:prstGeom prst="rect">
            <a:avLst/>
          </a:prstGeom>
        </p:spPr>
      </p:pic>
      <p:pic>
        <p:nvPicPr>
          <p:cNvPr id="7" name="Picture 2" descr="Ikigai – Het Vrije InZicht – Michelle Martens">
            <a:extLst>
              <a:ext uri="{FF2B5EF4-FFF2-40B4-BE49-F238E27FC236}">
                <a16:creationId xmlns:a16="http://schemas.microsoft.com/office/drawing/2014/main" id="{6EA7D875-9D0F-CDDB-CBC8-8C0F54992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2488" y="13831"/>
            <a:ext cx="1236188" cy="123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517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37654-B5DE-7E5D-5A9B-B4E2D69B1D45}"/>
            </a:ext>
          </a:extLst>
        </p:cNvPr>
        <p:cNvGrpSpPr/>
        <p:nvPr/>
      </p:nvGrpSpPr>
      <p:grpSpPr>
        <a:xfrm>
          <a:off x="0" y="0"/>
          <a:ext cx="0" cy="0"/>
          <a:chOff x="0" y="0"/>
          <a:chExt cx="0" cy="0"/>
        </a:xfrm>
      </p:grpSpPr>
      <p:pic>
        <p:nvPicPr>
          <p:cNvPr id="4" name="Afbeelding 3" descr="Kind dat de aarde tekent">
            <a:extLst>
              <a:ext uri="{FF2B5EF4-FFF2-40B4-BE49-F238E27FC236}">
                <a16:creationId xmlns:a16="http://schemas.microsoft.com/office/drawing/2014/main" id="{F2E0BC24-3E1A-2ED1-FB31-E2D6BE84B607}"/>
              </a:ext>
            </a:extLst>
          </p:cNvPr>
          <p:cNvPicPr>
            <a:picLocks noChangeAspect="1"/>
          </p:cNvPicPr>
          <p:nvPr/>
        </p:nvPicPr>
        <p:blipFill>
          <a:blip r:embed="rId3"/>
          <a:srcRect l="26103" r="28693"/>
          <a:stretch>
            <a:fillRect/>
          </a:stretch>
        </p:blipFill>
        <p:spPr>
          <a:xfrm>
            <a:off x="0" y="157"/>
            <a:ext cx="4675491" cy="6878166"/>
          </a:xfrm>
          <a:prstGeom prst="rect">
            <a:avLst/>
          </a:prstGeom>
          <a:noFill/>
        </p:spPr>
      </p:pic>
      <p:sp>
        <p:nvSpPr>
          <p:cNvPr id="10" name="Text Placeholder 2">
            <a:extLst>
              <a:ext uri="{FF2B5EF4-FFF2-40B4-BE49-F238E27FC236}">
                <a16:creationId xmlns:a16="http://schemas.microsoft.com/office/drawing/2014/main" id="{B55DEE7B-0520-53CD-4A2B-5AB903D56F82}"/>
              </a:ext>
            </a:extLst>
          </p:cNvPr>
          <p:cNvSpPr>
            <a:spLocks noGrp="1"/>
          </p:cNvSpPr>
          <p:nvPr>
            <p:ph type="body" idx="11"/>
          </p:nvPr>
        </p:nvSpPr>
        <p:spPr>
          <a:xfrm>
            <a:off x="5773776" y="1342003"/>
            <a:ext cx="5562666" cy="1394055"/>
          </a:xfrm>
        </p:spPr>
        <p:txBody>
          <a:bodyPr>
            <a:normAutofit/>
          </a:bodyPr>
          <a:lstStyle/>
          <a:p>
            <a:r>
              <a:rPr lang="en-US" dirty="0" err="1"/>
              <a:t>Opdracht</a:t>
            </a:r>
            <a:r>
              <a:rPr lang="en-US" dirty="0"/>
              <a:t> 5 - </a:t>
            </a:r>
            <a:r>
              <a:rPr lang="en-US" dirty="0" err="1"/>
              <a:t>Werkblad</a:t>
            </a:r>
            <a:endParaRPr lang="en-US" dirty="0"/>
          </a:p>
        </p:txBody>
      </p:sp>
      <p:sp>
        <p:nvSpPr>
          <p:cNvPr id="12" name="Text Placeholder 3">
            <a:extLst>
              <a:ext uri="{FF2B5EF4-FFF2-40B4-BE49-F238E27FC236}">
                <a16:creationId xmlns:a16="http://schemas.microsoft.com/office/drawing/2014/main" id="{26AF684D-82F3-938D-8EF9-457B167C00ED}"/>
              </a:ext>
            </a:extLst>
          </p:cNvPr>
          <p:cNvSpPr>
            <a:spLocks noGrp="1"/>
          </p:cNvSpPr>
          <p:nvPr>
            <p:ph type="body" idx="15"/>
          </p:nvPr>
        </p:nvSpPr>
        <p:spPr>
          <a:xfrm>
            <a:off x="5773776" y="2736059"/>
            <a:ext cx="5562666" cy="2082006"/>
          </a:xfrm>
        </p:spPr>
        <p:txBody>
          <a:bodyPr>
            <a:normAutofit/>
          </a:bodyPr>
          <a:lstStyle/>
          <a:p>
            <a:pPr marL="342900" indent="-342900">
              <a:buFont typeface="Arial" panose="020B0604020202020204" pitchFamily="34" charset="0"/>
              <a:buChar char="•"/>
            </a:pPr>
            <a:r>
              <a:rPr lang="nl-NL" dirty="0"/>
              <a:t>Bespreek de uitkomsten </a:t>
            </a:r>
          </a:p>
          <a:p>
            <a:pPr marL="342900" indent="-342900">
              <a:buFont typeface="Arial" panose="020B0604020202020204" pitchFamily="34" charset="0"/>
              <a:buChar char="•"/>
            </a:pPr>
            <a:r>
              <a:rPr lang="nl-NL" dirty="0"/>
              <a:t>Vul het model verder in</a:t>
            </a:r>
          </a:p>
          <a:p>
            <a:pPr marL="342900" indent="-342900">
              <a:buFont typeface="Arial" panose="020B0604020202020204" pitchFamily="34" charset="0"/>
              <a:buChar char="•"/>
            </a:pPr>
            <a:endParaRPr lang="nl-NL" dirty="0"/>
          </a:p>
        </p:txBody>
      </p:sp>
      <p:pic>
        <p:nvPicPr>
          <p:cNvPr id="5" name="Picture 2" descr="Ikigai – Het Vrije InZicht – Michelle Martens">
            <a:extLst>
              <a:ext uri="{FF2B5EF4-FFF2-40B4-BE49-F238E27FC236}">
                <a16:creationId xmlns:a16="http://schemas.microsoft.com/office/drawing/2014/main" id="{4165036F-16BE-2560-DD91-BDB6DCBFF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1405" y="105010"/>
            <a:ext cx="1934020" cy="193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185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CC083-F848-E6E0-6627-19C237AF9A5F}"/>
            </a:ext>
          </a:extLst>
        </p:cNvPr>
        <p:cNvGrpSpPr/>
        <p:nvPr/>
      </p:nvGrpSpPr>
      <p:grpSpPr>
        <a:xfrm>
          <a:off x="0" y="0"/>
          <a:ext cx="0" cy="0"/>
          <a:chOff x="0" y="0"/>
          <a:chExt cx="0" cy="0"/>
        </a:xfrm>
      </p:grpSpPr>
      <p:sp>
        <p:nvSpPr>
          <p:cNvPr id="10" name="Text Placeholder 2">
            <a:extLst>
              <a:ext uri="{FF2B5EF4-FFF2-40B4-BE49-F238E27FC236}">
                <a16:creationId xmlns:a16="http://schemas.microsoft.com/office/drawing/2014/main" id="{63ADB535-05CE-6BC7-A770-6EC4D38AC822}"/>
              </a:ext>
            </a:extLst>
          </p:cNvPr>
          <p:cNvSpPr>
            <a:spLocks noGrp="1"/>
          </p:cNvSpPr>
          <p:nvPr>
            <p:ph type="body" idx="11"/>
          </p:nvPr>
        </p:nvSpPr>
        <p:spPr>
          <a:xfrm>
            <a:off x="5773776" y="1342003"/>
            <a:ext cx="5562666" cy="1394055"/>
          </a:xfrm>
        </p:spPr>
        <p:txBody>
          <a:bodyPr lIns="91440" tIns="45720" rIns="91440" bIns="45720" anchor="t">
            <a:normAutofit/>
          </a:bodyPr>
          <a:lstStyle/>
          <a:p>
            <a:r>
              <a:rPr lang="en-US" dirty="0" err="1">
                <a:latin typeface="DM Sans 14pt"/>
              </a:rPr>
              <a:t>Conclusie</a:t>
            </a:r>
            <a:endParaRPr lang="nl-NL" dirty="0" err="1"/>
          </a:p>
        </p:txBody>
      </p:sp>
      <p:sp>
        <p:nvSpPr>
          <p:cNvPr id="12" name="Text Placeholder 3">
            <a:extLst>
              <a:ext uri="{FF2B5EF4-FFF2-40B4-BE49-F238E27FC236}">
                <a16:creationId xmlns:a16="http://schemas.microsoft.com/office/drawing/2014/main" id="{3D7118E0-49D8-9EA5-9575-6A4205A0389B}"/>
              </a:ext>
            </a:extLst>
          </p:cNvPr>
          <p:cNvSpPr>
            <a:spLocks noGrp="1"/>
          </p:cNvSpPr>
          <p:nvPr>
            <p:ph type="body" idx="15"/>
          </p:nvPr>
        </p:nvSpPr>
        <p:spPr>
          <a:xfrm>
            <a:off x="5918459" y="2379173"/>
            <a:ext cx="5562666" cy="3789271"/>
          </a:xfrm>
        </p:spPr>
        <p:txBody>
          <a:bodyPr lIns="91440" tIns="45720" rIns="91440" bIns="45720" anchor="t">
            <a:normAutofit fontScale="85000" lnSpcReduction="20000"/>
          </a:bodyPr>
          <a:lstStyle/>
          <a:p>
            <a:pPr marL="342900" indent="-342900">
              <a:buFont typeface="Arial" panose="020B0604020202020204" pitchFamily="34" charset="0"/>
              <a:buChar char="•"/>
            </a:pPr>
            <a:r>
              <a:rPr lang="nl-NL" dirty="0">
                <a:latin typeface="DM Sans 14pt"/>
              </a:rPr>
              <a:t>Stop vergelijken. </a:t>
            </a:r>
            <a:endParaRPr lang="nl-NL" dirty="0"/>
          </a:p>
          <a:p>
            <a:pPr marL="342900" indent="-342900">
              <a:buFont typeface="Arial" panose="020B0604020202020204" pitchFamily="34" charset="0"/>
              <a:buChar char="•"/>
            </a:pPr>
            <a:r>
              <a:rPr lang="nl-NL" dirty="0">
                <a:latin typeface="DM Sans 14pt"/>
              </a:rPr>
              <a:t>Start met bedenken wat écht belangrijk voor je is. Waar geloof je in en waarin wil je bijdragen? Zo kan passie ontstaan. Vertrouw het proces. Het komt goed.</a:t>
            </a:r>
            <a:endParaRPr lang="nl-NL" dirty="0"/>
          </a:p>
          <a:p>
            <a:pPr marL="342900" indent="-342900">
              <a:buFont typeface="Arial" panose="020B0604020202020204" pitchFamily="34" charset="0"/>
              <a:buChar char="•"/>
            </a:pPr>
            <a:r>
              <a:rPr lang="nl-NL" dirty="0">
                <a:latin typeface="DM Sans 14pt"/>
              </a:rPr>
              <a:t>Neem kleine 'signalen' serieus en zoek inspirerende mensen.</a:t>
            </a:r>
            <a:endParaRPr lang="nl-NL" dirty="0"/>
          </a:p>
          <a:p>
            <a:pPr marL="342900" indent="-342900">
              <a:buFont typeface="Arial" panose="020B0604020202020204" pitchFamily="34" charset="0"/>
              <a:buChar char="•"/>
            </a:pPr>
            <a:r>
              <a:rPr lang="nl-NL" dirty="0">
                <a:latin typeface="DM Sans 14pt"/>
              </a:rPr>
              <a:t>Doorzettingsvermogen  is belangrijk (dus je </a:t>
            </a:r>
            <a:r>
              <a:rPr lang="nl-NL" dirty="0" err="1">
                <a:latin typeface="DM Sans 14pt"/>
              </a:rPr>
              <a:t>mindset</a:t>
            </a:r>
            <a:r>
              <a:rPr lang="nl-NL" dirty="0">
                <a:latin typeface="DM Sans 14pt"/>
              </a:rPr>
              <a:t> trainen) . Levert je op de lange termijn meer op.</a:t>
            </a:r>
            <a:endParaRPr lang="nl-NL" dirty="0"/>
          </a:p>
          <a:p>
            <a:pPr marL="342900" indent="-342900">
              <a:buChar char="•"/>
            </a:pPr>
            <a:endParaRPr lang="nl-NL" dirty="0"/>
          </a:p>
        </p:txBody>
      </p:sp>
      <p:pic>
        <p:nvPicPr>
          <p:cNvPr id="5" name="Picture 2" descr="Ikigai – Het Vrije InZicht – Michelle Martens">
            <a:extLst>
              <a:ext uri="{FF2B5EF4-FFF2-40B4-BE49-F238E27FC236}">
                <a16:creationId xmlns:a16="http://schemas.microsoft.com/office/drawing/2014/main" id="{0AD21BFF-F07E-3BEA-9C50-4439CF5B3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1405" y="105010"/>
            <a:ext cx="1934020" cy="19340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ngela Lee Duckworth: Grit: The power of passion and perseverance | TED Talk">
            <a:extLst>
              <a:ext uri="{FF2B5EF4-FFF2-40B4-BE49-F238E27FC236}">
                <a16:creationId xmlns:a16="http://schemas.microsoft.com/office/drawing/2014/main" id="{B0E8306A-DDB7-B08F-0A11-389DE9DEEB6A}"/>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l="28381" r="33151" b="-139"/>
          <a:stretch>
            <a:fillRect/>
          </a:stretch>
        </p:blipFill>
        <p:spPr bwMode="auto">
          <a:xfrm>
            <a:off x="0" y="1342"/>
            <a:ext cx="4748345" cy="695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408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B1EAE-1425-752B-681D-AC27B111E59A}"/>
            </a:ext>
          </a:extLst>
        </p:cNvPr>
        <p:cNvGrpSpPr/>
        <p:nvPr/>
      </p:nvGrpSpPr>
      <p:grpSpPr>
        <a:xfrm>
          <a:off x="0" y="0"/>
          <a:ext cx="0" cy="0"/>
          <a:chOff x="0" y="0"/>
          <a:chExt cx="0" cy="0"/>
        </a:xfrm>
      </p:grpSpPr>
      <p:pic>
        <p:nvPicPr>
          <p:cNvPr id="3" name="Afbeelding 2" descr="Raceofficial die zwaait met de finishvlag">
            <a:extLst>
              <a:ext uri="{FF2B5EF4-FFF2-40B4-BE49-F238E27FC236}">
                <a16:creationId xmlns:a16="http://schemas.microsoft.com/office/drawing/2014/main" id="{6CA8FE5A-949A-3D2D-9E33-9173DB40AB8F}"/>
              </a:ext>
            </a:extLst>
          </p:cNvPr>
          <p:cNvPicPr>
            <a:picLocks noChangeAspect="1"/>
          </p:cNvPicPr>
          <p:nvPr/>
        </p:nvPicPr>
        <p:blipFill>
          <a:blip r:embed="rId3"/>
          <a:srcRect l="38444" r="14599"/>
          <a:stretch>
            <a:fillRect/>
          </a:stretch>
        </p:blipFill>
        <p:spPr>
          <a:xfrm>
            <a:off x="12566" y="157"/>
            <a:ext cx="4838700" cy="6878166"/>
          </a:xfrm>
          <a:prstGeom prst="rect">
            <a:avLst/>
          </a:prstGeom>
          <a:noFill/>
        </p:spPr>
      </p:pic>
      <p:sp>
        <p:nvSpPr>
          <p:cNvPr id="10" name="Text Placeholder 2">
            <a:extLst>
              <a:ext uri="{FF2B5EF4-FFF2-40B4-BE49-F238E27FC236}">
                <a16:creationId xmlns:a16="http://schemas.microsoft.com/office/drawing/2014/main" id="{14EA63B3-90FF-92C0-0476-02BC4BF9B741}"/>
              </a:ext>
            </a:extLst>
          </p:cNvPr>
          <p:cNvSpPr>
            <a:spLocks noGrp="1"/>
          </p:cNvSpPr>
          <p:nvPr>
            <p:ph type="body" idx="11"/>
          </p:nvPr>
        </p:nvSpPr>
        <p:spPr>
          <a:xfrm>
            <a:off x="5773776" y="1342003"/>
            <a:ext cx="5562666" cy="1394055"/>
          </a:xfrm>
        </p:spPr>
        <p:txBody>
          <a:bodyPr>
            <a:normAutofit/>
          </a:bodyPr>
          <a:lstStyle/>
          <a:p>
            <a:r>
              <a:rPr lang="en-US" dirty="0"/>
              <a:t>4. EXIT</a:t>
            </a:r>
          </a:p>
        </p:txBody>
      </p:sp>
      <p:sp>
        <p:nvSpPr>
          <p:cNvPr id="12" name="Text Placeholder 3">
            <a:extLst>
              <a:ext uri="{FF2B5EF4-FFF2-40B4-BE49-F238E27FC236}">
                <a16:creationId xmlns:a16="http://schemas.microsoft.com/office/drawing/2014/main" id="{8833D19B-057B-6597-8125-E9A4BA651E9A}"/>
              </a:ext>
            </a:extLst>
          </p:cNvPr>
          <p:cNvSpPr>
            <a:spLocks noGrp="1"/>
          </p:cNvSpPr>
          <p:nvPr>
            <p:ph type="body" idx="15"/>
          </p:nvPr>
        </p:nvSpPr>
        <p:spPr>
          <a:xfrm>
            <a:off x="5773776" y="2736059"/>
            <a:ext cx="5562666" cy="2677770"/>
          </a:xfrm>
        </p:spPr>
        <p:txBody>
          <a:bodyPr>
            <a:normAutofit/>
          </a:bodyPr>
          <a:lstStyle/>
          <a:p>
            <a:pPr marL="342900" indent="-342900">
              <a:buFont typeface="Arial" panose="020B0604020202020204" pitchFamily="34" charset="0"/>
              <a:buChar char="•"/>
            </a:pPr>
            <a:r>
              <a:rPr lang="nl-NL" dirty="0"/>
              <a:t>Ik krijg energie van….</a:t>
            </a:r>
          </a:p>
          <a:p>
            <a:pPr marL="342900" indent="-342900">
              <a:buFont typeface="Arial" panose="020B0604020202020204" pitchFamily="34" charset="0"/>
              <a:buChar char="•"/>
            </a:pPr>
            <a:r>
              <a:rPr lang="nl-NL" dirty="0"/>
              <a:t>Ik kan goed … </a:t>
            </a:r>
          </a:p>
          <a:p>
            <a:pPr marL="342900" indent="-342900">
              <a:buFont typeface="Arial" panose="020B0604020202020204" pitchFamily="34" charset="0"/>
              <a:buChar char="•"/>
            </a:pPr>
            <a:r>
              <a:rPr lang="nl-NL" dirty="0"/>
              <a:t>Voor deze </a:t>
            </a:r>
            <a:r>
              <a:rPr lang="nl-NL" dirty="0" err="1"/>
              <a:t>skill</a:t>
            </a:r>
            <a:r>
              <a:rPr lang="nl-NL" dirty="0"/>
              <a:t> willen mensen betalen …</a:t>
            </a:r>
          </a:p>
          <a:p>
            <a:pPr marL="342900" indent="-342900">
              <a:buFont typeface="Arial" panose="020B0604020202020204" pitchFamily="34" charset="0"/>
              <a:buChar char="•"/>
            </a:pPr>
            <a:r>
              <a:rPr lang="nl-NL" dirty="0"/>
              <a:t>Dit heeft de samenleving nodig …</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pic>
        <p:nvPicPr>
          <p:cNvPr id="5" name="Picture 2" descr="Ikigai – Het Vrije InZicht – Michelle Martens">
            <a:extLst>
              <a:ext uri="{FF2B5EF4-FFF2-40B4-BE49-F238E27FC236}">
                <a16:creationId xmlns:a16="http://schemas.microsoft.com/office/drawing/2014/main" id="{DEF03388-A1E1-6B2F-9E9C-94080C2A6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348" y="171698"/>
            <a:ext cx="1934020" cy="193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05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A2AC-8CE8-F0B0-C89A-90153DF4427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873D591-C764-507A-5DBE-B9F12129DCFE}"/>
              </a:ext>
            </a:extLst>
          </p:cNvPr>
          <p:cNvSpPr txBox="1"/>
          <p:nvPr/>
        </p:nvSpPr>
        <p:spPr>
          <a:xfrm>
            <a:off x="694481" y="156703"/>
            <a:ext cx="9352196" cy="707886"/>
          </a:xfrm>
          <a:prstGeom prst="rect">
            <a:avLst/>
          </a:prstGeom>
          <a:noFill/>
        </p:spPr>
        <p:txBody>
          <a:bodyPr wrap="square" rtlCol="0">
            <a:spAutoFit/>
          </a:bodyPr>
          <a:lstStyle/>
          <a:p>
            <a:pPr algn="l"/>
            <a:r>
              <a:rPr lang="nl-NL" sz="4000" b="1" dirty="0">
                <a:solidFill>
                  <a:schemeClr val="tx2"/>
                </a:solidFill>
              </a:rPr>
              <a:t>Instructie voor de workshopgever</a:t>
            </a:r>
          </a:p>
        </p:txBody>
      </p:sp>
      <p:sp>
        <p:nvSpPr>
          <p:cNvPr id="4" name="Tekstvak 3">
            <a:extLst>
              <a:ext uri="{FF2B5EF4-FFF2-40B4-BE49-F238E27FC236}">
                <a16:creationId xmlns:a16="http://schemas.microsoft.com/office/drawing/2014/main" id="{D5BB8CD2-6B8C-904B-04D5-37496B81C653}"/>
              </a:ext>
            </a:extLst>
          </p:cNvPr>
          <p:cNvSpPr txBox="1"/>
          <p:nvPr/>
        </p:nvSpPr>
        <p:spPr>
          <a:xfrm>
            <a:off x="694481" y="864589"/>
            <a:ext cx="10270602" cy="4524315"/>
          </a:xfrm>
          <a:prstGeom prst="rect">
            <a:avLst/>
          </a:prstGeom>
          <a:noFill/>
        </p:spPr>
        <p:txBody>
          <a:bodyPr wrap="square" rtlCol="0">
            <a:spAutoFit/>
          </a:bodyPr>
          <a:lstStyle/>
          <a:p>
            <a:pPr algn="l"/>
            <a:r>
              <a:rPr lang="nl-NL" dirty="0"/>
              <a:t>Slide:</a:t>
            </a:r>
          </a:p>
          <a:p>
            <a:r>
              <a:rPr lang="nl-NL" dirty="0"/>
              <a:t>26 – 27: Vooral geschikt voor VWO en/of inschatten of dit aansluit bij de groep. Moraal van het verhaal. Éérst ontwikkeling van je karakter (</a:t>
            </a:r>
            <a:r>
              <a:rPr lang="nl-NL" dirty="0" err="1"/>
              <a:t>mindset</a:t>
            </a:r>
            <a:r>
              <a:rPr lang="nl-NL" dirty="0"/>
              <a:t>). Vervolgens kan passie ontstaan. Anders gezegd: met zelfgerichtheid (wie ben ik, wat zijn mijn kwaliteiten, waar kan ik geld mee verdienen) is de vraag naar het ‘goede leven’, het leven wat de moeite waard is (nog) niet van antwoord voorzien. Om deze vraag te kunnen beantwoorden is een levensbeschouwelijk kader van belang, met oog voor maatschappelijke verantwoordelijkheden en inspirerende rolmodellen etc. Oftewel: passie ontwikkel je níet in je eentje. Het gaat om de motiverende de context en een richtinggevend levensbeschouwelijk kader.</a:t>
            </a:r>
          </a:p>
          <a:p>
            <a:r>
              <a:rPr lang="nl-NL" dirty="0"/>
              <a:t>29 – 31: Een ‘veilige’ manier is om groepjes van 3 – 4 mensen te maken en gezamenlijk aan de slag te zetten met opdrachten. Maar durf ook te kiezen voor werkvormen met een hoger energieniveau of kies een creatieve invalshoek.</a:t>
            </a:r>
          </a:p>
          <a:p>
            <a:r>
              <a:rPr lang="nl-NL" dirty="0"/>
              <a:t>Exit-ticket: opnemen in LOB dossier? Leuk om gezamenlijk mee af te sluiten, eventueel door een kring te maken en om beurten een stap naar het ‘midden’ te plaatsen.</a:t>
            </a:r>
          </a:p>
          <a:p>
            <a:endParaRPr lang="nl-NL" dirty="0"/>
          </a:p>
          <a:p>
            <a:pPr algn="l"/>
            <a:endParaRPr lang="nl-NL" dirty="0"/>
          </a:p>
        </p:txBody>
      </p:sp>
    </p:spTree>
    <p:extLst>
      <p:ext uri="{BB962C8B-B14F-4D97-AF65-F5344CB8AC3E}">
        <p14:creationId xmlns:p14="http://schemas.microsoft.com/office/powerpoint/2010/main" val="3660638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1517AE6-712A-7ED8-2EC7-740492515BF3}"/>
              </a:ext>
            </a:extLst>
          </p:cNvPr>
          <p:cNvSpPr>
            <a:spLocks noGrp="1"/>
          </p:cNvSpPr>
          <p:nvPr>
            <p:ph type="body" idx="18"/>
          </p:nvPr>
        </p:nvSpPr>
        <p:spPr/>
        <p:txBody>
          <a:bodyPr/>
          <a:lstStyle/>
          <a:p>
            <a:r>
              <a:rPr lang="nl-NL" dirty="0"/>
              <a:t>Leerdoel 1</a:t>
            </a:r>
          </a:p>
        </p:txBody>
      </p:sp>
      <p:sp>
        <p:nvSpPr>
          <p:cNvPr id="4" name="Tijdelijke aanduiding voor tekst 3">
            <a:extLst>
              <a:ext uri="{FF2B5EF4-FFF2-40B4-BE49-F238E27FC236}">
                <a16:creationId xmlns:a16="http://schemas.microsoft.com/office/drawing/2014/main" id="{3E8E3523-90AA-49EC-3AC0-46E399151D28}"/>
              </a:ext>
            </a:extLst>
          </p:cNvPr>
          <p:cNvSpPr>
            <a:spLocks noGrp="1"/>
          </p:cNvSpPr>
          <p:nvPr>
            <p:ph type="body" idx="19"/>
          </p:nvPr>
        </p:nvSpPr>
        <p:spPr/>
        <p:txBody>
          <a:bodyPr/>
          <a:lstStyle/>
          <a:p>
            <a:pPr marL="0" indent="0">
              <a:buNone/>
            </a:pPr>
            <a:r>
              <a:rPr lang="nl-NL" b="1" dirty="0"/>
              <a:t>Begrijpen waarom vergelijken ‘blokkerend’ kan werken voor je ontwikkeling.</a:t>
            </a:r>
          </a:p>
          <a:p>
            <a:pPr marL="0" indent="0">
              <a:buNone/>
            </a:pPr>
            <a:endParaRPr lang="nl-NL" dirty="0"/>
          </a:p>
        </p:txBody>
      </p:sp>
      <p:sp>
        <p:nvSpPr>
          <p:cNvPr id="5" name="Tijdelijke aanduiding voor tekst 4">
            <a:extLst>
              <a:ext uri="{FF2B5EF4-FFF2-40B4-BE49-F238E27FC236}">
                <a16:creationId xmlns:a16="http://schemas.microsoft.com/office/drawing/2014/main" id="{1F275261-5D98-63F4-6D13-55366499B36B}"/>
              </a:ext>
            </a:extLst>
          </p:cNvPr>
          <p:cNvSpPr>
            <a:spLocks noGrp="1"/>
          </p:cNvSpPr>
          <p:nvPr>
            <p:ph type="body" idx="20"/>
          </p:nvPr>
        </p:nvSpPr>
        <p:spPr/>
        <p:txBody>
          <a:bodyPr/>
          <a:lstStyle/>
          <a:p>
            <a:r>
              <a:rPr lang="nl-NL" dirty="0"/>
              <a:t>Leerdoel 2</a:t>
            </a:r>
          </a:p>
        </p:txBody>
      </p:sp>
      <p:sp>
        <p:nvSpPr>
          <p:cNvPr id="6" name="Tijdelijke aanduiding voor tekst 5">
            <a:extLst>
              <a:ext uri="{FF2B5EF4-FFF2-40B4-BE49-F238E27FC236}">
                <a16:creationId xmlns:a16="http://schemas.microsoft.com/office/drawing/2014/main" id="{2F6B14FF-5FE4-ED32-2972-C5E9316B2491}"/>
              </a:ext>
            </a:extLst>
          </p:cNvPr>
          <p:cNvSpPr>
            <a:spLocks noGrp="1"/>
          </p:cNvSpPr>
          <p:nvPr>
            <p:ph type="body" idx="21"/>
          </p:nvPr>
        </p:nvSpPr>
        <p:spPr/>
        <p:txBody>
          <a:bodyPr/>
          <a:lstStyle/>
          <a:p>
            <a:pPr marL="0" indent="0">
              <a:buNone/>
            </a:pPr>
            <a:r>
              <a:rPr lang="nl-NL" b="1" dirty="0"/>
              <a:t>Creëren van realistisch beeld met betrekking tot passie.</a:t>
            </a:r>
            <a:endParaRPr lang="nl-NL" dirty="0"/>
          </a:p>
          <a:p>
            <a:pPr marL="0" indent="0">
              <a:buNone/>
            </a:pPr>
            <a:endParaRPr lang="nl-NL" b="1" dirty="0"/>
          </a:p>
          <a:p>
            <a:pPr marL="0" indent="0">
              <a:buNone/>
            </a:pPr>
            <a:endParaRPr lang="nl-NL" dirty="0"/>
          </a:p>
        </p:txBody>
      </p:sp>
      <p:sp>
        <p:nvSpPr>
          <p:cNvPr id="7" name="Tijdelijke aanduiding voor tekst 6">
            <a:extLst>
              <a:ext uri="{FF2B5EF4-FFF2-40B4-BE49-F238E27FC236}">
                <a16:creationId xmlns:a16="http://schemas.microsoft.com/office/drawing/2014/main" id="{8D649648-F440-E21A-77C6-DFBF79856BB3}"/>
              </a:ext>
            </a:extLst>
          </p:cNvPr>
          <p:cNvSpPr>
            <a:spLocks noGrp="1"/>
          </p:cNvSpPr>
          <p:nvPr>
            <p:ph type="body" idx="22"/>
          </p:nvPr>
        </p:nvSpPr>
        <p:spPr/>
        <p:txBody>
          <a:bodyPr/>
          <a:lstStyle/>
          <a:p>
            <a:r>
              <a:rPr lang="nl-NL" dirty="0"/>
              <a:t>Leerdoel 3</a:t>
            </a:r>
          </a:p>
        </p:txBody>
      </p:sp>
      <p:sp>
        <p:nvSpPr>
          <p:cNvPr id="8" name="Tijdelijke aanduiding voor tekst 7">
            <a:extLst>
              <a:ext uri="{FF2B5EF4-FFF2-40B4-BE49-F238E27FC236}">
                <a16:creationId xmlns:a16="http://schemas.microsoft.com/office/drawing/2014/main" id="{77054D7A-2BE2-D428-F545-8D5B18733529}"/>
              </a:ext>
            </a:extLst>
          </p:cNvPr>
          <p:cNvSpPr>
            <a:spLocks noGrp="1"/>
          </p:cNvSpPr>
          <p:nvPr>
            <p:ph type="body" idx="23"/>
          </p:nvPr>
        </p:nvSpPr>
        <p:spPr/>
        <p:txBody>
          <a:bodyPr/>
          <a:lstStyle/>
          <a:p>
            <a:pPr marL="0" indent="0">
              <a:buNone/>
            </a:pPr>
            <a:r>
              <a:rPr lang="nl-NL" b="1" dirty="0"/>
              <a:t>Hoe kun je beginnen met passie ontwikkelen.</a:t>
            </a:r>
          </a:p>
        </p:txBody>
      </p:sp>
      <p:sp>
        <p:nvSpPr>
          <p:cNvPr id="2" name="Rechthoek 1">
            <a:extLst>
              <a:ext uri="{FF2B5EF4-FFF2-40B4-BE49-F238E27FC236}">
                <a16:creationId xmlns:a16="http://schemas.microsoft.com/office/drawing/2014/main" id="{4D140FD5-FEFF-1DB6-D828-01BE9D85AF48}"/>
              </a:ext>
            </a:extLst>
          </p:cNvPr>
          <p:cNvSpPr/>
          <p:nvPr/>
        </p:nvSpPr>
        <p:spPr>
          <a:xfrm>
            <a:off x="4383731" y="2307517"/>
            <a:ext cx="7528677" cy="3448514"/>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270057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1AC16E4-13EF-0D7B-171C-870DE47E090A}"/>
              </a:ext>
            </a:extLst>
          </p:cNvPr>
          <p:cNvPicPr>
            <a:picLocks noChangeAspect="1"/>
          </p:cNvPicPr>
          <p:nvPr/>
        </p:nvPicPr>
        <p:blipFill>
          <a:blip r:embed="rId3"/>
          <a:stretch>
            <a:fillRect/>
          </a:stretch>
        </p:blipFill>
        <p:spPr>
          <a:xfrm>
            <a:off x="1" y="1"/>
            <a:ext cx="6201508" cy="4286140"/>
          </a:xfrm>
          <a:prstGeom prst="rect">
            <a:avLst/>
          </a:prstGeom>
        </p:spPr>
      </p:pic>
      <p:pic>
        <p:nvPicPr>
          <p:cNvPr id="5" name="Afbeelding 4">
            <a:extLst>
              <a:ext uri="{FF2B5EF4-FFF2-40B4-BE49-F238E27FC236}">
                <a16:creationId xmlns:a16="http://schemas.microsoft.com/office/drawing/2014/main" id="{DF0C7877-7A37-D8F8-16AE-DC46388D28CA}"/>
              </a:ext>
            </a:extLst>
          </p:cNvPr>
          <p:cNvPicPr>
            <a:picLocks noChangeAspect="1"/>
          </p:cNvPicPr>
          <p:nvPr/>
        </p:nvPicPr>
        <p:blipFill>
          <a:blip r:embed="rId4"/>
          <a:stretch>
            <a:fillRect/>
          </a:stretch>
        </p:blipFill>
        <p:spPr>
          <a:xfrm>
            <a:off x="3555763" y="0"/>
            <a:ext cx="8636236" cy="4346229"/>
          </a:xfrm>
          <a:prstGeom prst="rect">
            <a:avLst/>
          </a:prstGeom>
        </p:spPr>
      </p:pic>
      <p:pic>
        <p:nvPicPr>
          <p:cNvPr id="7" name="Afbeelding 6">
            <a:extLst>
              <a:ext uri="{FF2B5EF4-FFF2-40B4-BE49-F238E27FC236}">
                <a16:creationId xmlns:a16="http://schemas.microsoft.com/office/drawing/2014/main" id="{C45CFCF0-00F6-D28A-54B0-608F4E536EED}"/>
              </a:ext>
            </a:extLst>
          </p:cNvPr>
          <p:cNvPicPr>
            <a:picLocks noChangeAspect="1"/>
          </p:cNvPicPr>
          <p:nvPr/>
        </p:nvPicPr>
        <p:blipFill>
          <a:blip r:embed="rId5"/>
          <a:stretch>
            <a:fillRect/>
          </a:stretch>
        </p:blipFill>
        <p:spPr>
          <a:xfrm>
            <a:off x="1" y="4229178"/>
            <a:ext cx="3875314" cy="2628821"/>
          </a:xfrm>
          <a:prstGeom prst="rect">
            <a:avLst/>
          </a:prstGeom>
        </p:spPr>
      </p:pic>
      <p:pic>
        <p:nvPicPr>
          <p:cNvPr id="11" name="Afbeelding 10">
            <a:extLst>
              <a:ext uri="{FF2B5EF4-FFF2-40B4-BE49-F238E27FC236}">
                <a16:creationId xmlns:a16="http://schemas.microsoft.com/office/drawing/2014/main" id="{BAE71CE5-9C88-3417-BFB8-7C5F16D35EC7}"/>
              </a:ext>
            </a:extLst>
          </p:cNvPr>
          <p:cNvPicPr>
            <a:picLocks noChangeAspect="1"/>
          </p:cNvPicPr>
          <p:nvPr/>
        </p:nvPicPr>
        <p:blipFill>
          <a:blip r:embed="rId6"/>
          <a:srcRect r="1832"/>
          <a:stretch>
            <a:fillRect/>
          </a:stretch>
        </p:blipFill>
        <p:spPr>
          <a:xfrm>
            <a:off x="3555765" y="4346230"/>
            <a:ext cx="8636235" cy="2511770"/>
          </a:xfrm>
          <a:prstGeom prst="rect">
            <a:avLst/>
          </a:prstGeom>
        </p:spPr>
      </p:pic>
    </p:spTree>
    <p:extLst>
      <p:ext uri="{BB962C8B-B14F-4D97-AF65-F5344CB8AC3E}">
        <p14:creationId xmlns:p14="http://schemas.microsoft.com/office/powerpoint/2010/main" val="891574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6B312-C136-645B-5472-FC1838ABB9DD}"/>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426B7344-0DCB-ECCF-BC74-2884BCD2A5F8}"/>
              </a:ext>
            </a:extLst>
          </p:cNvPr>
          <p:cNvSpPr>
            <a:spLocks noGrp="1"/>
          </p:cNvSpPr>
          <p:nvPr>
            <p:ph type="subTitle" idx="1"/>
          </p:nvPr>
        </p:nvSpPr>
        <p:spPr/>
        <p:txBody>
          <a:bodyPr/>
          <a:lstStyle/>
          <a:p>
            <a:endParaRPr lang="nl-NL"/>
          </a:p>
        </p:txBody>
      </p:sp>
      <p:pic>
        <p:nvPicPr>
          <p:cNvPr id="4" name="Onlinemedia 3" title="Hoe vind ik mijn passie? - Hoedan NPO3">
            <a:hlinkClick r:id="" action="ppaction://media"/>
            <a:extLst>
              <a:ext uri="{FF2B5EF4-FFF2-40B4-BE49-F238E27FC236}">
                <a16:creationId xmlns:a16="http://schemas.microsoft.com/office/drawing/2014/main" id="{0EC2443A-DC16-A4E8-6A25-EF504D712204}"/>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330778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D73ADAF-43F4-C908-BA31-57738B0E3339}"/>
              </a:ext>
            </a:extLst>
          </p:cNvPr>
          <p:cNvSpPr>
            <a:spLocks noGrp="1"/>
          </p:cNvSpPr>
          <p:nvPr>
            <p:ph type="body" idx="11"/>
          </p:nvPr>
        </p:nvSpPr>
        <p:spPr/>
        <p:txBody>
          <a:bodyPr/>
          <a:lstStyle/>
          <a:p>
            <a:r>
              <a:rPr lang="nl-NL" dirty="0"/>
              <a:t>Gespreksvraag:</a:t>
            </a:r>
          </a:p>
          <a:p>
            <a:r>
              <a:rPr lang="nl-NL" dirty="0"/>
              <a:t>Wat is het probleem van Milou?</a:t>
            </a:r>
          </a:p>
        </p:txBody>
      </p:sp>
    </p:spTree>
    <p:extLst>
      <p:ext uri="{BB962C8B-B14F-4D97-AF65-F5344CB8AC3E}">
        <p14:creationId xmlns:p14="http://schemas.microsoft.com/office/powerpoint/2010/main" val="404547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A5BE066-CC07-88C1-421A-DEA49F5F2A45}"/>
              </a:ext>
            </a:extLst>
          </p:cNvPr>
          <p:cNvSpPr>
            <a:spLocks noGrp="1"/>
          </p:cNvSpPr>
          <p:nvPr>
            <p:ph type="body" sz="quarter" idx="10"/>
          </p:nvPr>
        </p:nvSpPr>
        <p:spPr>
          <a:xfrm>
            <a:off x="1042587" y="1675898"/>
            <a:ext cx="10376779" cy="2220935"/>
          </a:xfrm>
        </p:spPr>
        <p:txBody>
          <a:bodyPr/>
          <a:lstStyle/>
          <a:p>
            <a:r>
              <a:rPr lang="nl-NL" sz="4800" dirty="0"/>
              <a:t>Stelling: </a:t>
            </a:r>
            <a:br>
              <a:rPr lang="nl-NL" sz="4800" dirty="0"/>
            </a:br>
            <a:r>
              <a:rPr lang="nl-NL" sz="4800" dirty="0"/>
              <a:t>Ik voel mezelf minder goed in de buurt van een enthousiast iemand.</a:t>
            </a:r>
          </a:p>
        </p:txBody>
      </p:sp>
    </p:spTree>
    <p:extLst>
      <p:ext uri="{BB962C8B-B14F-4D97-AF65-F5344CB8AC3E}">
        <p14:creationId xmlns:p14="http://schemas.microsoft.com/office/powerpoint/2010/main" val="497943555"/>
      </p:ext>
    </p:extLst>
  </p:cSld>
  <p:clrMapOvr>
    <a:masterClrMapping/>
  </p:clrMapOvr>
</p:sld>
</file>

<file path=ppt/theme/theme1.xml><?xml version="1.0" encoding="utf-8"?>
<a:theme xmlns:a="http://schemas.openxmlformats.org/drawingml/2006/main" name="Kantoorthema">
  <a:themeElements>
    <a:clrScheme name="CHE 2025">
      <a:dk1>
        <a:srgbClr val="000000"/>
      </a:dk1>
      <a:lt1>
        <a:srgbClr val="FFFFFF"/>
      </a:lt1>
      <a:dk2>
        <a:srgbClr val="1A315F"/>
      </a:dk2>
      <a:lt2>
        <a:srgbClr val="E7E6E6"/>
      </a:lt2>
      <a:accent1>
        <a:srgbClr val="F25E00"/>
      </a:accent1>
      <a:accent2>
        <a:srgbClr val="3C89BE"/>
      </a:accent2>
      <a:accent3>
        <a:srgbClr val="00954F"/>
      </a:accent3>
      <a:accent4>
        <a:srgbClr val="60C399"/>
      </a:accent4>
      <a:accent5>
        <a:srgbClr val="1A315F"/>
      </a:accent5>
      <a:accent6>
        <a:srgbClr val="AA334D"/>
      </a:accent6>
      <a:hlink>
        <a:srgbClr val="AA334D"/>
      </a:hlink>
      <a:folHlink>
        <a:srgbClr val="60C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241219_PowerPointPresentatie_Corporate_Extended" id="{E40FAF63-7CE6-024A-A830-871086CA0071}" vid="{7318F93E-FA8E-5C49-B718-0BE1F3B3E39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41219_PowerPointPresentatie_Corporate_Extended" id="{E40FAF63-7CE6-024A-A830-871086CA0071}" vid="{38D670D9-2C29-4445-A5EC-7A7A0A33A423}"/>
    </a:ext>
  </a:extLst>
</a:theme>
</file>

<file path=ppt/theme/theme3.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41219_PowerPointPresentatie_Corporate_Extended" id="{E40FAF63-7CE6-024A-A830-871086CA0071}" vid="{BDB9920F-6FFE-F049-9865-B9D5632F1C85}"/>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C56D999080944795566513CC75ABE8" ma:contentTypeVersion="3" ma:contentTypeDescription="Een nieuw document maken." ma:contentTypeScope="" ma:versionID="eea3b68b035e3bbc2b1e6bc311b05892">
  <xsd:schema xmlns:xsd="http://www.w3.org/2001/XMLSchema" xmlns:xs="http://www.w3.org/2001/XMLSchema" xmlns:p="http://schemas.microsoft.com/office/2006/metadata/properties" xmlns:ns2="3eb7e569-df79-4bde-a893-7ad4cc0c5655" targetNamespace="http://schemas.microsoft.com/office/2006/metadata/properties" ma:root="true" ma:fieldsID="98bcab83b9b685e7aff9f9ebdbae83e3" ns2:_="">
    <xsd:import namespace="3eb7e569-df79-4bde-a893-7ad4cc0c5655"/>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b7e569-df79-4bde-a893-7ad4cc0c5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F0CF80-36D6-49AD-9D99-81201859B098}">
  <ds:schemaRefs>
    <ds:schemaRef ds:uri="http://schemas.microsoft.com/office/2006/metadata/properties"/>
    <ds:schemaRef ds:uri="http://schemas.microsoft.com/office/2006/documentManagement/types"/>
    <ds:schemaRef ds:uri="http://www.w3.org/XML/1998/namespace"/>
    <ds:schemaRef ds:uri="http://purl.org/dc/elements/1.1/"/>
    <ds:schemaRef ds:uri="http://schemas.openxmlformats.org/package/2006/metadata/core-properties"/>
    <ds:schemaRef ds:uri="http://purl.org/dc/dcmitype/"/>
    <ds:schemaRef ds:uri="http://schemas.microsoft.com/office/infopath/2007/PartnerControls"/>
    <ds:schemaRef ds:uri="3eb7e569-df79-4bde-a893-7ad4cc0c5655"/>
    <ds:schemaRef ds:uri="http://purl.org/dc/terms/"/>
  </ds:schemaRefs>
</ds:datastoreItem>
</file>

<file path=customXml/itemProps2.xml><?xml version="1.0" encoding="utf-8"?>
<ds:datastoreItem xmlns:ds="http://schemas.openxmlformats.org/officeDocument/2006/customXml" ds:itemID="{003828FF-3BEB-43F5-8AC4-4C97BBBECE84}">
  <ds:schemaRefs>
    <ds:schemaRef ds:uri="http://schemas.microsoft.com/sharepoint/v3/contenttype/forms"/>
  </ds:schemaRefs>
</ds:datastoreItem>
</file>

<file path=customXml/itemProps3.xml><?xml version="1.0" encoding="utf-8"?>
<ds:datastoreItem xmlns:ds="http://schemas.openxmlformats.org/officeDocument/2006/customXml" ds:itemID="{0264B788-EEB6-4232-BD16-3279863092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b7e569-df79-4bde-a893-7ad4cc0c56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CHE_Presentatie_Extra</Template>
  <TotalTime>1680</TotalTime>
  <Words>2251</Words>
  <Application>Microsoft Office PowerPoint</Application>
  <PresentationFormat>Breedbeeld</PresentationFormat>
  <Paragraphs>233</Paragraphs>
  <Slides>33</Slides>
  <Notes>21</Notes>
  <HiddenSlides>2</HiddenSlides>
  <MMClips>1</MMClips>
  <ScaleCrop>false</ScaleCrop>
  <HeadingPairs>
    <vt:vector size="4" baseType="variant">
      <vt:variant>
        <vt:lpstr>Thema</vt:lpstr>
      </vt:variant>
      <vt:variant>
        <vt:i4>3</vt:i4>
      </vt:variant>
      <vt:variant>
        <vt:lpstr>Diatitels</vt:lpstr>
      </vt:variant>
      <vt:variant>
        <vt:i4>33</vt:i4>
      </vt:variant>
    </vt:vector>
  </HeadingPairs>
  <TitlesOfParts>
    <vt:vector size="36" baseType="lpstr">
      <vt:lpstr>Kantoorthema</vt:lpstr>
      <vt:lpstr>Custom Design</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Tjeerd den Hartog</dc:creator>
  <cp:lastModifiedBy>Tjeerd den Hartog</cp:lastModifiedBy>
  <cp:revision>38</cp:revision>
  <cp:lastPrinted>2024-12-13T10:30:19Z</cp:lastPrinted>
  <dcterms:created xsi:type="dcterms:W3CDTF">2025-10-01T15:08:54Z</dcterms:created>
  <dcterms:modified xsi:type="dcterms:W3CDTF">2025-11-18T12:18:49Z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0x010100E0C56D999080944795566513CC75ABE8</vt:lpwstr>
  </property>
  <property fmtid="{D5CDD505-2E9C-101B-9397-08002B2CF9AE}" pid="3" name="MediaServiceImageTags">
    <vt:lpwstr/>
  </property>
</Properties>
</file>