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1" r:id="rId5"/>
    <p:sldMasterId id="2147483657" r:id="rId6"/>
  </p:sldMasterIdLst>
  <p:notesMasterIdLst>
    <p:notesMasterId r:id="rId29"/>
  </p:notesMasterIdLst>
  <p:handoutMasterIdLst>
    <p:handoutMasterId r:id="rId30"/>
  </p:handoutMasterIdLst>
  <p:sldIdLst>
    <p:sldId id="327" r:id="rId7"/>
    <p:sldId id="256" r:id="rId8"/>
    <p:sldId id="323" r:id="rId9"/>
    <p:sldId id="306" r:id="rId10"/>
    <p:sldId id="296" r:id="rId11"/>
    <p:sldId id="298" r:id="rId12"/>
    <p:sldId id="314" r:id="rId13"/>
    <p:sldId id="289" r:id="rId14"/>
    <p:sldId id="297" r:id="rId15"/>
    <p:sldId id="311" r:id="rId16"/>
    <p:sldId id="315" r:id="rId17"/>
    <p:sldId id="328" r:id="rId18"/>
    <p:sldId id="309" r:id="rId19"/>
    <p:sldId id="320" r:id="rId20"/>
    <p:sldId id="273" r:id="rId21"/>
    <p:sldId id="324" r:id="rId22"/>
    <p:sldId id="318" r:id="rId23"/>
    <p:sldId id="301" r:id="rId24"/>
    <p:sldId id="308" r:id="rId25"/>
    <p:sldId id="317" r:id="rId26"/>
    <p:sldId id="319" r:id="rId27"/>
    <p:sldId id="321"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0315C"/>
    <a:srgbClr val="7AC19C"/>
    <a:srgbClr val="AA334D"/>
    <a:srgbClr val="F25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7F432-3D15-4934-960E-F497D6CC28A0}" v="11" dt="2025-11-12T16:12:47.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487" autoAdjust="0"/>
  </p:normalViewPr>
  <p:slideViewPr>
    <p:cSldViewPr snapToGrid="0">
      <p:cViewPr varScale="1">
        <p:scale>
          <a:sx n="81" d="100"/>
          <a:sy n="81" d="100"/>
        </p:scale>
        <p:origin x="102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33D3F1-75C4-4BD9-BDF8-D70ECB59C1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A915C574-3A84-5714-0DB0-3A11BCB1DD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ED9BDF-B7A0-C647-83E1-E6416990034D}" type="datetimeFigureOut">
              <a:rPr lang="en-NL" smtClean="0"/>
              <a:t>11/18/2025</a:t>
            </a:fld>
            <a:endParaRPr lang="en-NL"/>
          </a:p>
        </p:txBody>
      </p:sp>
      <p:sp>
        <p:nvSpPr>
          <p:cNvPr id="4" name="Footer Placeholder 3">
            <a:extLst>
              <a:ext uri="{FF2B5EF4-FFF2-40B4-BE49-F238E27FC236}">
                <a16:creationId xmlns:a16="http://schemas.microsoft.com/office/drawing/2014/main" id="{BC9F8A5C-43F0-7349-6A0E-650E5CAC8A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6E0C7176-0CCD-0706-3FF8-98E7400EC7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0825F4-198A-3042-A7EB-40F6176BB200}" type="slidenum">
              <a:rPr lang="en-NL" smtClean="0"/>
              <a:t>‹nr.›</a:t>
            </a:fld>
            <a:endParaRPr lang="en-NL"/>
          </a:p>
        </p:txBody>
      </p:sp>
    </p:spTree>
    <p:extLst>
      <p:ext uri="{BB962C8B-B14F-4D97-AF65-F5344CB8AC3E}">
        <p14:creationId xmlns:p14="http://schemas.microsoft.com/office/powerpoint/2010/main" val="16504483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M Sans 14pt" pitchFamily="2" charset="77"/>
              </a:defRPr>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M Sans 14pt" pitchFamily="2" charset="77"/>
              </a:defRPr>
            </a:lvl1pPr>
          </a:lstStyle>
          <a:p>
            <a:fld id="{4B145222-DE01-4249-B0A6-7B98D7EFAC25}" type="datetimeFigureOut">
              <a:rPr lang="nl-NL" smtClean="0"/>
              <a:pPr/>
              <a:t>18-11-2025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M Sans 14pt" pitchFamily="2" charset="77"/>
              </a:defRPr>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M Sans 14pt" pitchFamily="2" charset="77"/>
              </a:defRPr>
            </a:lvl1pPr>
          </a:lstStyle>
          <a:p>
            <a:fld id="{B4187BEF-8D6D-3F4A-AE00-2837C92B8B12}" type="slidenum">
              <a:rPr lang="nl-NL" smtClean="0"/>
              <a:pPr/>
              <a:t>‹nr.›</a:t>
            </a:fld>
            <a:endParaRPr lang="nl-NL"/>
          </a:p>
        </p:txBody>
      </p:sp>
    </p:spTree>
    <p:extLst>
      <p:ext uri="{BB962C8B-B14F-4D97-AF65-F5344CB8AC3E}">
        <p14:creationId xmlns:p14="http://schemas.microsoft.com/office/powerpoint/2010/main" val="8502486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DM Sans 14pt" pitchFamily="2" charset="77"/>
        <a:ea typeface="+mn-ea"/>
        <a:cs typeface="+mn-cs"/>
      </a:defRPr>
    </a:lvl1pPr>
    <a:lvl2pPr marL="457200" algn="l" defTabSz="914400" rtl="0" eaLnBrk="1" latinLnBrk="0" hangingPunct="1">
      <a:defRPr sz="1200" b="0" i="0" kern="1200">
        <a:solidFill>
          <a:schemeClr val="tx1"/>
        </a:solidFill>
        <a:latin typeface="DM Sans 14pt" pitchFamily="2" charset="77"/>
        <a:ea typeface="+mn-ea"/>
        <a:cs typeface="+mn-cs"/>
      </a:defRPr>
    </a:lvl2pPr>
    <a:lvl3pPr marL="914400" algn="l" defTabSz="914400" rtl="0" eaLnBrk="1" latinLnBrk="0" hangingPunct="1">
      <a:defRPr sz="1200" b="0" i="0" kern="1200">
        <a:solidFill>
          <a:schemeClr val="tx1"/>
        </a:solidFill>
        <a:latin typeface="DM Sans 14pt" pitchFamily="2" charset="77"/>
        <a:ea typeface="+mn-ea"/>
        <a:cs typeface="+mn-cs"/>
      </a:defRPr>
    </a:lvl3pPr>
    <a:lvl4pPr marL="1371600" algn="l" defTabSz="914400" rtl="0" eaLnBrk="1" latinLnBrk="0" hangingPunct="1">
      <a:defRPr sz="1200" b="0" i="0" kern="1200">
        <a:solidFill>
          <a:schemeClr val="tx1"/>
        </a:solidFill>
        <a:latin typeface="DM Sans 14pt" pitchFamily="2" charset="77"/>
        <a:ea typeface="+mn-ea"/>
        <a:cs typeface="+mn-cs"/>
      </a:defRPr>
    </a:lvl4pPr>
    <a:lvl5pPr marL="1828800" algn="l" defTabSz="914400" rtl="0" eaLnBrk="1" latinLnBrk="0" hangingPunct="1">
      <a:defRPr sz="1200" b="0" i="0" kern="1200">
        <a:solidFill>
          <a:schemeClr val="tx1"/>
        </a:solidFill>
        <a:latin typeface="DM Sans 14p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mbridge.org/core/journals/journal-of-management-and-organization/article/analyzing-the-impact-of-work-meaningfulness-on-turnover-intentions-and-job-satisfaction-a-selfdetermination-theory-perspective/E2C26083ACB65FE2E4BAF386EB5A33BE?utm_source=chatgpt.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igures.substack.com/p/bullshit-jobs-and-a-very-simple-solu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igures.substack.com/p/bullshit-jobs-and-a-very-simple-solu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wresearch.org/social-trends/2020/01/30/employment-is-rising-most-rapidly-in-jobs-most-in-need-of-social-fundamental-and-analytical-skill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2</a:t>
            </a:fld>
            <a:endParaRPr lang="nl-NL"/>
          </a:p>
        </p:txBody>
      </p:sp>
    </p:spTree>
    <p:extLst>
      <p:ext uri="{BB962C8B-B14F-4D97-AF65-F5344CB8AC3E}">
        <p14:creationId xmlns:p14="http://schemas.microsoft.com/office/powerpoint/2010/main" val="1455069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D4C2D-6808-C80A-E1DF-BDB5A558A7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2307BA-42B6-A5B8-B001-BF1B1660CE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7B3EC2-7C80-3224-6C77-8B4B629CCAAA}"/>
              </a:ext>
            </a:extLst>
          </p:cNvPr>
          <p:cNvSpPr>
            <a:spLocks noGrp="1"/>
          </p:cNvSpPr>
          <p:nvPr>
            <p:ph type="body" idx="1"/>
          </p:nvPr>
        </p:nvSpPr>
        <p:spPr/>
        <p:txBody>
          <a:bodyPr/>
          <a:lstStyle/>
          <a:p>
            <a:r>
              <a:rPr lang="nl-NL" dirty="0"/>
              <a:t>Mensen bouwen bij loopbaanswitches door op voorgaande ervaringen.</a:t>
            </a:r>
          </a:p>
          <a:p>
            <a:endParaRPr lang="nl-NL" dirty="0"/>
          </a:p>
          <a:p>
            <a:r>
              <a:rPr lang="nl-NL" dirty="0"/>
              <a:t>Leerling doet nu óók al ervaring op, zowel thuis als op school:</a:t>
            </a:r>
          </a:p>
          <a:p>
            <a:pPr marL="171450" indent="-171450">
              <a:buFontTx/>
              <a:buChar char="-"/>
            </a:pPr>
            <a:r>
              <a:rPr lang="nl-NL" dirty="0"/>
              <a:t>Hoe omgaan met (werk)conflicten</a:t>
            </a:r>
          </a:p>
          <a:p>
            <a:pPr marL="171450" indent="-171450">
              <a:buFontTx/>
              <a:buChar char="-"/>
            </a:pPr>
            <a:r>
              <a:rPr lang="nl-NL" dirty="0"/>
              <a:t>Mensen overtuigen / enthousiasmeren </a:t>
            </a:r>
            <a:r>
              <a:rPr lang="nl-NL" dirty="0">
                <a:sym typeface="Wingdings" panose="05000000000000000000" pitchFamily="2" charset="2"/>
              </a:rPr>
              <a:t> baan in de sales</a:t>
            </a:r>
          </a:p>
          <a:p>
            <a:pPr marL="171450" indent="-171450">
              <a:buFontTx/>
              <a:buChar char="-"/>
            </a:pPr>
            <a:r>
              <a:rPr lang="nl-NL" dirty="0">
                <a:sym typeface="Wingdings" panose="05000000000000000000" pitchFamily="2" charset="2"/>
              </a:rPr>
              <a:t>Loopbaan begint/verandert vaak door ervaringen die betekenisvol waren. </a:t>
            </a:r>
          </a:p>
          <a:p>
            <a:pPr marL="628650" lvl="1" indent="-171450">
              <a:buFontTx/>
              <a:buChar char="-"/>
            </a:pPr>
            <a:r>
              <a:rPr lang="nl-NL" dirty="0">
                <a:sym typeface="Wingdings" panose="05000000000000000000" pitchFamily="2" charset="2"/>
              </a:rPr>
              <a:t>Ziekte / rouw: Ik ga nu doen wat écht belangrijk is, het leven omgooien</a:t>
            </a:r>
            <a:endParaRPr lang="nl-NL" dirty="0"/>
          </a:p>
        </p:txBody>
      </p:sp>
      <p:sp>
        <p:nvSpPr>
          <p:cNvPr id="4" name="Tijdelijke aanduiding voor dianummer 3">
            <a:extLst>
              <a:ext uri="{FF2B5EF4-FFF2-40B4-BE49-F238E27FC236}">
                <a16:creationId xmlns:a16="http://schemas.microsoft.com/office/drawing/2014/main" id="{65AE93D0-4670-D7DA-6ABD-54C86095BA21}"/>
              </a:ext>
            </a:extLst>
          </p:cNvPr>
          <p:cNvSpPr>
            <a:spLocks noGrp="1"/>
          </p:cNvSpPr>
          <p:nvPr>
            <p:ph type="sldNum" sz="quarter" idx="5"/>
          </p:nvPr>
        </p:nvSpPr>
        <p:spPr/>
        <p:txBody>
          <a:bodyPr/>
          <a:lstStyle/>
          <a:p>
            <a:fld id="{B4187BEF-8D6D-3F4A-AE00-2837C92B8B12}" type="slidenum">
              <a:rPr lang="nl-NL" smtClean="0"/>
              <a:pPr/>
              <a:t>11</a:t>
            </a:fld>
            <a:endParaRPr lang="nl-NL"/>
          </a:p>
        </p:txBody>
      </p:sp>
    </p:spTree>
    <p:extLst>
      <p:ext uri="{BB962C8B-B14F-4D97-AF65-F5344CB8AC3E}">
        <p14:creationId xmlns:p14="http://schemas.microsoft.com/office/powerpoint/2010/main" val="3629248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605D8-7B4E-BDFE-5BF1-881281213D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512A7AC-B73A-E086-5452-CC9EEE6EE16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209589-DEDF-1D34-1014-A75152917E51}"/>
              </a:ext>
            </a:extLst>
          </p:cNvPr>
          <p:cNvSpPr>
            <a:spLocks noGrp="1"/>
          </p:cNvSpPr>
          <p:nvPr>
            <p:ph type="body" idx="1"/>
          </p:nvPr>
        </p:nvSpPr>
        <p:spPr/>
        <p:txBody>
          <a:bodyPr/>
          <a:lstStyle/>
          <a:p>
            <a:r>
              <a:rPr lang="nl-NL" dirty="0"/>
              <a:t>Toelichting voor de workshopgever:</a:t>
            </a:r>
          </a:p>
          <a:p>
            <a:endParaRPr lang="nl-NL" dirty="0"/>
          </a:p>
          <a:p>
            <a:r>
              <a:rPr lang="nl-NL" dirty="0"/>
              <a:t>Het gaat erom dat leerlingen meer gaan vertrouwen in het proces. </a:t>
            </a:r>
          </a:p>
          <a:p>
            <a:endParaRPr lang="nl-NL" dirty="0"/>
          </a:p>
        </p:txBody>
      </p:sp>
      <p:sp>
        <p:nvSpPr>
          <p:cNvPr id="4" name="Tijdelijke aanduiding voor dianummer 3">
            <a:extLst>
              <a:ext uri="{FF2B5EF4-FFF2-40B4-BE49-F238E27FC236}">
                <a16:creationId xmlns:a16="http://schemas.microsoft.com/office/drawing/2014/main" id="{C7E5679E-DD18-E017-D84E-D85FF3D6AB4F}"/>
              </a:ext>
            </a:extLst>
          </p:cNvPr>
          <p:cNvSpPr>
            <a:spLocks noGrp="1"/>
          </p:cNvSpPr>
          <p:nvPr>
            <p:ph type="sldNum" sz="quarter" idx="5"/>
          </p:nvPr>
        </p:nvSpPr>
        <p:spPr/>
        <p:txBody>
          <a:bodyPr/>
          <a:lstStyle/>
          <a:p>
            <a:fld id="{B4187BEF-8D6D-3F4A-AE00-2837C92B8B12}" type="slidenum">
              <a:rPr lang="nl-NL" smtClean="0"/>
              <a:pPr/>
              <a:t>12</a:t>
            </a:fld>
            <a:endParaRPr lang="nl-NL"/>
          </a:p>
        </p:txBody>
      </p:sp>
    </p:spTree>
    <p:extLst>
      <p:ext uri="{BB962C8B-B14F-4D97-AF65-F5344CB8AC3E}">
        <p14:creationId xmlns:p14="http://schemas.microsoft.com/office/powerpoint/2010/main" val="319941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Benoem de tussenstappen. Het belang van ergens beginnen en al doende worden je kwaliteiten zichtbaar.</a:t>
            </a:r>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13</a:t>
            </a:fld>
            <a:endParaRPr lang="nl-NL"/>
          </a:p>
        </p:txBody>
      </p:sp>
    </p:spTree>
    <p:extLst>
      <p:ext uri="{BB962C8B-B14F-4D97-AF65-F5344CB8AC3E}">
        <p14:creationId xmlns:p14="http://schemas.microsoft.com/office/powerpoint/2010/main" val="366541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017AC-4F27-A28F-65E7-9079CBD2D2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99109C-B4FD-B104-19FF-D1C211D691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B6D4F2-9AAD-DC1D-7133-BAB699401D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Benoem de tussenstappen. Het belang van ergens beginnen en al doende worden je kwaliteiten zichtbaar.</a:t>
            </a:r>
          </a:p>
          <a:p>
            <a:endParaRPr lang="nl-NL" dirty="0"/>
          </a:p>
          <a:p>
            <a:r>
              <a:rPr lang="nl-NL" dirty="0"/>
              <a:t>Laat de groep nadenken over de (mogelijke) loopbaanstappen, voor je verder klikt.</a:t>
            </a:r>
          </a:p>
        </p:txBody>
      </p:sp>
      <p:sp>
        <p:nvSpPr>
          <p:cNvPr id="4" name="Tijdelijke aanduiding voor dianummer 3">
            <a:extLst>
              <a:ext uri="{FF2B5EF4-FFF2-40B4-BE49-F238E27FC236}">
                <a16:creationId xmlns:a16="http://schemas.microsoft.com/office/drawing/2014/main" id="{7CB57117-E1FD-8A30-45B4-00BE269B4D2C}"/>
              </a:ext>
            </a:extLst>
          </p:cNvPr>
          <p:cNvSpPr>
            <a:spLocks noGrp="1"/>
          </p:cNvSpPr>
          <p:nvPr>
            <p:ph type="sldNum" sz="quarter" idx="5"/>
          </p:nvPr>
        </p:nvSpPr>
        <p:spPr/>
        <p:txBody>
          <a:bodyPr/>
          <a:lstStyle/>
          <a:p>
            <a:fld id="{B4187BEF-8D6D-3F4A-AE00-2837C92B8B12}" type="slidenum">
              <a:rPr lang="nl-NL" smtClean="0"/>
              <a:pPr/>
              <a:t>14</a:t>
            </a:fld>
            <a:endParaRPr lang="nl-NL"/>
          </a:p>
        </p:txBody>
      </p:sp>
    </p:spTree>
    <p:extLst>
      <p:ext uri="{BB962C8B-B14F-4D97-AF65-F5344CB8AC3E}">
        <p14:creationId xmlns:p14="http://schemas.microsoft.com/office/powerpoint/2010/main" val="2810022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BC2D839-7746-429A-8227-F528BD940B20}" type="slidenum">
              <a:rPr lang="nl-NL" smtClean="0"/>
              <a:t>15</a:t>
            </a:fld>
            <a:endParaRPr lang="nl-NL"/>
          </a:p>
        </p:txBody>
      </p:sp>
    </p:spTree>
    <p:extLst>
      <p:ext uri="{BB962C8B-B14F-4D97-AF65-F5344CB8AC3E}">
        <p14:creationId xmlns:p14="http://schemas.microsoft.com/office/powerpoint/2010/main" val="3449121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Achtergrondinformatie: </a:t>
            </a:r>
          </a:p>
          <a:p>
            <a:endParaRPr lang="nl-NL" dirty="0"/>
          </a:p>
          <a:p>
            <a:r>
              <a:rPr lang="nl-NL" dirty="0"/>
              <a:t>Hoe meer autonomie, hoe zinvoller mensen hun werk vinden. Dus als autonomie van verpleegkundige afneemt (wegens tijdsdruk) om eigen werk in te delen en tijd te hebben voor een praatje met een patiënt, dan neemt de tevredenheid en het gevoel zinvol werk te doen af.</a:t>
            </a:r>
          </a:p>
          <a:p>
            <a:r>
              <a:rPr lang="en-US" dirty="0">
                <a:hlinkClick r:id="rId3"/>
              </a:rPr>
              <a:t>Analyzing the impact of work meaningfulness on turnover intentions and job satisfaction: A self-determination theory perspective | Journal of Management &amp; Organization | Cambridge Core</a:t>
            </a:r>
            <a:endParaRPr lang="nl-NL" dirty="0"/>
          </a:p>
          <a:p>
            <a:endParaRPr lang="nl-NL" dirty="0"/>
          </a:p>
          <a:p>
            <a:r>
              <a:rPr lang="nl-NL" dirty="0"/>
              <a:t>Volgens model Stacey en Ryan</a:t>
            </a:r>
          </a:p>
          <a:p>
            <a:endParaRPr lang="nl-NL" dirty="0"/>
          </a:p>
          <a:p>
            <a:endParaRPr lang="nl-NL" dirty="0"/>
          </a:p>
          <a:p>
            <a:r>
              <a:rPr lang="nl-NL" dirty="0"/>
              <a:t>Loopbaanswitch:</a:t>
            </a:r>
          </a:p>
          <a:p>
            <a:pPr marL="171450" indent="-171450">
              <a:buFontTx/>
              <a:buChar char="-"/>
            </a:pPr>
            <a:r>
              <a:rPr lang="nl-NL" dirty="0"/>
              <a:t>Mensen switchen van baan om verschillende redenen.</a:t>
            </a:r>
          </a:p>
          <a:p>
            <a:pPr marL="171450" indent="-171450">
              <a:buFontTx/>
              <a:buChar char="-"/>
            </a:pPr>
            <a:r>
              <a:rPr lang="nl-NL" dirty="0"/>
              <a:t>Je kunt hetzelfde (grotendeels) hetzelfde werk blijven doen en switchen van werker</a:t>
            </a:r>
          </a:p>
          <a:p>
            <a:endParaRPr lang="nl-NL" dirty="0"/>
          </a:p>
          <a:p>
            <a:r>
              <a:rPr lang="nl-NL" dirty="0"/>
              <a:t>Deze mensen vinden hun werk minder leuk, in vrije tijd minder gelukkig (gemiddeld)</a:t>
            </a:r>
          </a:p>
          <a:p>
            <a:endParaRPr lang="nl-NL" dirty="0"/>
          </a:p>
          <a:p>
            <a:r>
              <a:rPr lang="nl-NL" dirty="0"/>
              <a:t>Gespreksvraag (optioneel): Hoe zinvol is je bijbaan? Welk deel is zinvol / zinloos?</a:t>
            </a:r>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18</a:t>
            </a:fld>
            <a:endParaRPr lang="nl-NL"/>
          </a:p>
        </p:txBody>
      </p:sp>
    </p:spTree>
    <p:extLst>
      <p:ext uri="{BB962C8B-B14F-4D97-AF65-F5344CB8AC3E}">
        <p14:creationId xmlns:p14="http://schemas.microsoft.com/office/powerpoint/2010/main" val="1838941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níet-tevreden percentage is natuurlijk hoger, het gaat hier om de mensen die níets doen en vaak ook niet communiceren met hun collega’s, uit angst voor afwijzing, o.a. van leidinggevende.</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Gespreksvraag (optioneel): Wie kent er iemand die níet tevreden is over het werk én geen verandering onderneemt. Let op: het kan zijn dat leerlingen hier namen van leerkrachten noemen;).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Gesprekvraag (optioneel): Hoe komt het dat mensen níet van baan (durven) te verwisselen?</a:t>
            </a:r>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19</a:t>
            </a:fld>
            <a:endParaRPr lang="nl-NL"/>
          </a:p>
        </p:txBody>
      </p:sp>
    </p:spTree>
    <p:extLst>
      <p:ext uri="{BB962C8B-B14F-4D97-AF65-F5344CB8AC3E}">
        <p14:creationId xmlns:p14="http://schemas.microsoft.com/office/powerpoint/2010/main" val="3502464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Bespreken in tweetallen</a:t>
            </a:r>
          </a:p>
          <a:p>
            <a:endParaRPr lang="nl-NL" dirty="0"/>
          </a:p>
          <a:p>
            <a:r>
              <a:rPr lang="nl-NL" dirty="0"/>
              <a:t>In welk diagram zit de studie die je voor ogen hebt?</a:t>
            </a:r>
          </a:p>
          <a:p>
            <a:r>
              <a:rPr lang="en-US" dirty="0">
                <a:hlinkClick r:id="rId3"/>
              </a:rPr>
              <a:t>Bullshit jobs and a very simple solution - Figures</a:t>
            </a:r>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20</a:t>
            </a:fld>
            <a:endParaRPr lang="nl-NL"/>
          </a:p>
        </p:txBody>
      </p:sp>
    </p:spTree>
    <p:extLst>
      <p:ext uri="{BB962C8B-B14F-4D97-AF65-F5344CB8AC3E}">
        <p14:creationId xmlns:p14="http://schemas.microsoft.com/office/powerpoint/2010/main" val="1469724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hlinkClick r:id="rId3"/>
            </a:endParaRPr>
          </a:p>
          <a:p>
            <a:endParaRPr lang="en-US" dirty="0">
              <a:hlinkClick r:id="rId3"/>
            </a:endParaRPr>
          </a:p>
          <a:p>
            <a:r>
              <a:rPr lang="en-US" dirty="0">
                <a:hlinkClick r:id="rId3"/>
              </a:rPr>
              <a:t>Bullshit jobs and a very simple solution - Figures</a:t>
            </a:r>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21</a:t>
            </a:fld>
            <a:endParaRPr lang="nl-NL"/>
          </a:p>
        </p:txBody>
      </p:sp>
    </p:spTree>
    <p:extLst>
      <p:ext uri="{BB962C8B-B14F-4D97-AF65-F5344CB8AC3E}">
        <p14:creationId xmlns:p14="http://schemas.microsoft.com/office/powerpoint/2010/main" val="449879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Eventuele afsluiter. </a:t>
            </a:r>
          </a:p>
          <a:p>
            <a:endParaRPr lang="nl-NL" dirty="0"/>
          </a:p>
          <a:p>
            <a:r>
              <a:rPr lang="nl-NL" dirty="0"/>
              <a:t>Wat is begrip vervulling?</a:t>
            </a:r>
          </a:p>
          <a:p>
            <a:r>
              <a:rPr lang="nl-NL" dirty="0"/>
              <a:t>Kernidee: </a:t>
            </a:r>
            <a:r>
              <a:rPr lang="nl-NL" b="1" dirty="0"/>
              <a:t>zelftranscendentie</a:t>
            </a:r>
            <a:r>
              <a:rPr lang="nl-NL" dirty="0"/>
              <a:t> — echt vervuld raak je door dienst aan een doel, zaak of persoon groter dan jezelf.</a:t>
            </a:r>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22</a:t>
            </a:fld>
            <a:endParaRPr lang="nl-NL"/>
          </a:p>
        </p:txBody>
      </p:sp>
    </p:spTree>
    <p:extLst>
      <p:ext uri="{BB962C8B-B14F-4D97-AF65-F5344CB8AC3E}">
        <p14:creationId xmlns:p14="http://schemas.microsoft.com/office/powerpoint/2010/main" val="161898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voor de workshopgever:</a:t>
            </a:r>
          </a:p>
          <a:p>
            <a:endParaRPr lang="nl-NL" dirty="0"/>
          </a:p>
          <a:p>
            <a:r>
              <a:rPr lang="nl-NL" dirty="0"/>
              <a:t>Het gaat erom dat leerlingen meer gaan vertrouwen in het proces. </a:t>
            </a:r>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3</a:t>
            </a:fld>
            <a:endParaRPr lang="nl-NL"/>
          </a:p>
        </p:txBody>
      </p:sp>
    </p:spTree>
    <p:extLst>
      <p:ext uri="{BB962C8B-B14F-4D97-AF65-F5344CB8AC3E}">
        <p14:creationId xmlns:p14="http://schemas.microsoft.com/office/powerpoint/2010/main" val="176115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Werkvorm: over de streep of groepsgesprek.</a:t>
            </a:r>
          </a:p>
          <a:p>
            <a:endParaRPr lang="nl-NL" dirty="0"/>
          </a:p>
          <a:p>
            <a:r>
              <a:rPr lang="nl-NL" dirty="0"/>
              <a:t>Groepsgesprek voeren:</a:t>
            </a:r>
          </a:p>
          <a:p>
            <a:endParaRPr lang="nl-NL" dirty="0"/>
          </a:p>
          <a:p>
            <a:r>
              <a:rPr lang="nl-NL" dirty="0"/>
              <a:t>Nuanceverschil tussen ‘brede’ studies en meer beroepsgerichte studies. Voor een piloot is het lastiger om iets anders te zoeken, dan iemand die een bredere studie gedaan heeft. Voordeel: van meer specifieke beroepen (tandarts, piloot, rechter) kun je vaak gemakkelijker een beeld vormen. Loopbaanswitches blijven natuurlijk mogelijk, maar vragen dan meer energie.</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4</a:t>
            </a:fld>
            <a:endParaRPr lang="nl-NL"/>
          </a:p>
        </p:txBody>
      </p:sp>
    </p:spTree>
    <p:extLst>
      <p:ext uri="{BB962C8B-B14F-4D97-AF65-F5344CB8AC3E}">
        <p14:creationId xmlns:p14="http://schemas.microsoft.com/office/powerpoint/2010/main" val="110953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van deze slide: Duidelijk maken dat je voor veel functies, dezelfde algemene vaardigheden gebruikt.</a:t>
            </a:r>
          </a:p>
          <a:p>
            <a:endParaRPr lang="nl-NL" dirty="0"/>
          </a:p>
          <a:p>
            <a:r>
              <a:rPr lang="nl-NL" dirty="0"/>
              <a:t>Als je twijfelt, kun je deze slide ook overslaan.</a:t>
            </a:r>
          </a:p>
          <a:p>
            <a:endParaRPr lang="nl-NL" dirty="0"/>
          </a:p>
          <a:p>
            <a:endParaRPr lang="nl-NL" dirty="0"/>
          </a:p>
          <a:p>
            <a:r>
              <a:rPr lang="nl-NL" dirty="0"/>
              <a:t>Overeenkomsten:</a:t>
            </a:r>
          </a:p>
          <a:p>
            <a:pPr marL="171450" indent="-171450">
              <a:buFontTx/>
              <a:buChar char="-"/>
            </a:pPr>
            <a:r>
              <a:rPr lang="nl-NL" dirty="0"/>
              <a:t>Omgevingsbewustzijn. Voetbal: Wat doet de tegenstander. Wat is het plan? Autorijden: welke kant gaat de ander op? Wat is de route?</a:t>
            </a:r>
          </a:p>
          <a:p>
            <a:pPr marL="171450" indent="-171450">
              <a:buFontTx/>
              <a:buChar char="-"/>
            </a:pPr>
            <a:r>
              <a:rPr lang="nl-NL" dirty="0" err="1"/>
              <a:t>Multitasken</a:t>
            </a:r>
            <a:r>
              <a:rPr lang="nl-NL" dirty="0"/>
              <a:t>: elkaar in de gaten houden, met elkaar communiceren en reageren op wat er gebeurt (tegenstander of andere verkeersdeelnemers).</a:t>
            </a:r>
          </a:p>
          <a:p>
            <a:pPr marL="171450" indent="-171450">
              <a:buFontTx/>
              <a:buChar char="-"/>
            </a:pPr>
            <a:r>
              <a:rPr lang="nl-NL" dirty="0"/>
              <a:t>Snelheid inschatten van tegenstander, bal, auto, verkeer. Ruimtelijk inzicht.</a:t>
            </a:r>
          </a:p>
          <a:p>
            <a:pPr marL="171450" indent="-171450">
              <a:buFontTx/>
              <a:buChar char="-"/>
            </a:pPr>
            <a:r>
              <a:rPr lang="nl-NL" dirty="0"/>
              <a:t>Besluitvaardigheid: als je níet kiest of twijfelt, ontstaan er ongelukken.</a:t>
            </a:r>
          </a:p>
          <a:p>
            <a:pPr marL="628650" lvl="1" indent="-171450">
              <a:buFontTx/>
              <a:buChar char="-"/>
            </a:pPr>
            <a:r>
              <a:rPr lang="nl-NL" dirty="0"/>
              <a:t>Om te kunnen besluiten heb je weer zelfvertrouwen nodig. Het vertrouwen dat je die situatie goed genoeg inschat om te kunnen handelen. Etc.</a:t>
            </a:r>
          </a:p>
          <a:p>
            <a:pPr marL="171450" indent="-171450">
              <a:buFontTx/>
              <a:buChar char="-"/>
            </a:pPr>
            <a:endParaRPr lang="nl-NL" dirty="0"/>
          </a:p>
          <a:p>
            <a:pPr marL="171450" indent="-171450">
              <a:buFontTx/>
              <a:buChar char="-"/>
            </a:pPr>
            <a:endParaRPr lang="nl-NL" dirty="0"/>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5</a:t>
            </a:fld>
            <a:endParaRPr lang="nl-NL"/>
          </a:p>
        </p:txBody>
      </p:sp>
    </p:spTree>
    <p:extLst>
      <p:ext uri="{BB962C8B-B14F-4D97-AF65-F5344CB8AC3E}">
        <p14:creationId xmlns:p14="http://schemas.microsoft.com/office/powerpoint/2010/main" val="157006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Hulpverlener en verkoper:</a:t>
            </a:r>
          </a:p>
          <a:p>
            <a:pPr marL="171450" indent="-171450">
              <a:buFontTx/>
              <a:buChar char="-"/>
            </a:pPr>
            <a:r>
              <a:rPr lang="nl-NL" dirty="0"/>
              <a:t>Empathie: het aanvoelen van het daadwerkelijke probleem van de ‘ander’. De verkoper moet immers een ‘passende’ oplossing verkopen. De tegenpartij heeft bijvoorbeeld de angst om een verkeerde beslissing te maken, te weinig geld voor (of doet hij/zij alsof?). De hulpverlener: aanvoelen wat het werkelijke probleem is. Waardoor komt de cliënt niet tot een oplossing? Bekijken wat wel/niet werkt voor deze persoon.</a:t>
            </a:r>
          </a:p>
          <a:p>
            <a:pPr marL="171450" indent="-171450">
              <a:buFontTx/>
              <a:buChar char="-"/>
            </a:pPr>
            <a:endParaRPr lang="nl-NL" dirty="0"/>
          </a:p>
          <a:p>
            <a:pPr marL="171450" indent="-171450">
              <a:buFontTx/>
              <a:buChar char="-"/>
            </a:pPr>
            <a:r>
              <a:rPr lang="nl-NL" dirty="0"/>
              <a:t>Gesprekken: beiden voeren verschillende soorten gesprekken.</a:t>
            </a:r>
          </a:p>
          <a:p>
            <a:pPr marL="171450" indent="-171450">
              <a:buFontTx/>
              <a:buChar char="-"/>
            </a:pPr>
            <a:r>
              <a:rPr lang="nl-NL" dirty="0"/>
              <a:t>Verschil: de aard van de gesprekken is totaal verschillend alsook de thematiek. Het gaat om het idee.</a:t>
            </a:r>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6</a:t>
            </a:fld>
            <a:endParaRPr lang="nl-NL"/>
          </a:p>
        </p:txBody>
      </p:sp>
    </p:spTree>
    <p:extLst>
      <p:ext uri="{BB962C8B-B14F-4D97-AF65-F5344CB8AC3E}">
        <p14:creationId xmlns:p14="http://schemas.microsoft.com/office/powerpoint/2010/main" val="4046110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B9397-98EF-4167-C48E-04D2856B087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A735E8-04C3-80CD-E1EC-FBDB6096AB3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2146D41-FC07-1260-2AAD-531BF82B52F9}"/>
              </a:ext>
            </a:extLst>
          </p:cNvPr>
          <p:cNvSpPr>
            <a:spLocks noGrp="1"/>
          </p:cNvSpPr>
          <p:nvPr>
            <p:ph type="body" idx="1"/>
          </p:nvPr>
        </p:nvSpPr>
        <p:spPr/>
        <p:txBody>
          <a:bodyPr/>
          <a:lstStyle/>
          <a:p>
            <a:r>
              <a:rPr lang="nl-NL" dirty="0"/>
              <a:t>Werkvorm: klassikaal..</a:t>
            </a:r>
          </a:p>
          <a:p>
            <a:pPr marL="171450" indent="-171450">
              <a:buFontTx/>
              <a:buChar char="-"/>
            </a:pPr>
            <a:r>
              <a:rPr lang="nl-NL" dirty="0"/>
              <a:t>Leiderschap en sociale skills</a:t>
            </a:r>
          </a:p>
          <a:p>
            <a:pPr marL="171450" indent="-171450">
              <a:buFontTx/>
              <a:buChar char="-"/>
            </a:pPr>
            <a:r>
              <a:rPr lang="nl-NL" dirty="0"/>
              <a:t>Kritisch denkvermogen en analytische vaardigheden</a:t>
            </a:r>
          </a:p>
          <a:p>
            <a:pPr marL="171450" indent="-171450">
              <a:buFontTx/>
              <a:buChar char="-"/>
            </a:pPr>
            <a:r>
              <a:rPr lang="nl-NL" dirty="0"/>
              <a:t>Leidinggeven </a:t>
            </a:r>
            <a:r>
              <a:rPr lang="nl-NL" dirty="0" err="1"/>
              <a:t>etc</a:t>
            </a:r>
            <a:endParaRPr lang="nl-NL" dirty="0"/>
          </a:p>
          <a:p>
            <a:pPr marL="171450" indent="-171450">
              <a:buFontTx/>
              <a:buChar char="-"/>
            </a:pPr>
            <a:endParaRPr lang="nl-NL" dirty="0"/>
          </a:p>
        </p:txBody>
      </p:sp>
      <p:sp>
        <p:nvSpPr>
          <p:cNvPr id="4" name="Tijdelijke aanduiding voor dianummer 3">
            <a:extLst>
              <a:ext uri="{FF2B5EF4-FFF2-40B4-BE49-F238E27FC236}">
                <a16:creationId xmlns:a16="http://schemas.microsoft.com/office/drawing/2014/main" id="{EE72EDF2-12FE-64B3-B0FA-B8FCE5AEAD24}"/>
              </a:ext>
            </a:extLst>
          </p:cNvPr>
          <p:cNvSpPr>
            <a:spLocks noGrp="1"/>
          </p:cNvSpPr>
          <p:nvPr>
            <p:ph type="sldNum" sz="quarter" idx="5"/>
          </p:nvPr>
        </p:nvSpPr>
        <p:spPr/>
        <p:txBody>
          <a:bodyPr/>
          <a:lstStyle/>
          <a:p>
            <a:fld id="{B4187BEF-8D6D-3F4A-AE00-2837C92B8B12}" type="slidenum">
              <a:rPr lang="nl-NL" smtClean="0"/>
              <a:pPr/>
              <a:t>7</a:t>
            </a:fld>
            <a:endParaRPr lang="nl-NL"/>
          </a:p>
        </p:txBody>
      </p:sp>
    </p:spTree>
    <p:extLst>
      <p:ext uri="{BB962C8B-B14F-4D97-AF65-F5344CB8AC3E}">
        <p14:creationId xmlns:p14="http://schemas.microsoft.com/office/powerpoint/2010/main" val="2455725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en-US">
                <a:hlinkClick r:id="rId3"/>
              </a:rPr>
              <a:t>Employers seek social, fundamental and analytical job skills | Pew Research Center</a:t>
            </a:r>
            <a:endParaRPr lang="nl-NL" sz="1200" b="0" i="0" u="none" strike="noStrike" kern="1200" dirty="0">
              <a:solidFill>
                <a:schemeClr val="tx1"/>
              </a:solidFill>
              <a:effectLst/>
              <a:latin typeface="DM Sans 14pt" pitchFamily="2" charset="77"/>
              <a:ea typeface="+mn-ea"/>
              <a:cs typeface="+mn-cs"/>
            </a:endParaRPr>
          </a:p>
          <a:p>
            <a:pPr rtl="0" fontAlgn="base"/>
            <a:endParaRPr lang="nl-NL" sz="1200" b="0" i="0" u="none" strike="noStrike" kern="1200" dirty="0">
              <a:solidFill>
                <a:schemeClr val="tx1"/>
              </a:solidFill>
              <a:effectLst/>
              <a:latin typeface="DM Sans 14pt" pitchFamily="2" charset="77"/>
              <a:ea typeface="+mn-ea"/>
              <a:cs typeface="+mn-cs"/>
            </a:endParaRPr>
          </a:p>
          <a:p>
            <a:pPr rtl="0" fontAlgn="base"/>
            <a:r>
              <a:rPr lang="nl-NL" sz="1200" b="0" i="0" u="none" strike="noStrike" kern="1200" dirty="0">
                <a:solidFill>
                  <a:schemeClr val="tx1"/>
                </a:solidFill>
                <a:effectLst/>
                <a:latin typeface="DM Sans 14pt" pitchFamily="2" charset="77"/>
                <a:ea typeface="+mn-ea"/>
                <a:cs typeface="+mn-cs"/>
              </a:rPr>
              <a:t>Vraag een volwassene: “Wat is in jouw werk het belangrijkst?” </a:t>
            </a:r>
          </a:p>
          <a:p>
            <a:pPr rtl="0" fontAlgn="base"/>
            <a:endParaRPr lang="nl-NL" sz="1200" b="0" i="0" u="none" strike="noStrike" kern="1200" dirty="0">
              <a:solidFill>
                <a:schemeClr val="tx1"/>
              </a:solidFill>
              <a:effectLst/>
              <a:latin typeface="DM Sans 14pt" pitchFamily="2" charset="77"/>
              <a:ea typeface="+mn-ea"/>
              <a:cs typeface="+mn-cs"/>
            </a:endParaRPr>
          </a:p>
          <a:p>
            <a:pPr rtl="0" fontAlgn="base"/>
            <a:r>
              <a:rPr lang="nl-NL" sz="1200" b="0" i="0" u="none" strike="noStrike" kern="1200" dirty="0">
                <a:solidFill>
                  <a:schemeClr val="tx1"/>
                </a:solidFill>
                <a:effectLst/>
                <a:latin typeface="DM Sans 14pt" pitchFamily="2" charset="77"/>
                <a:ea typeface="+mn-ea"/>
                <a:cs typeface="+mn-cs"/>
              </a:rPr>
              <a:t>Uitleg tabel:</a:t>
            </a:r>
          </a:p>
          <a:p>
            <a:pPr marL="171450" indent="-171450" rtl="0" fontAlgn="base">
              <a:buFontTx/>
              <a:buChar char="-"/>
            </a:pPr>
            <a:r>
              <a:rPr lang="nl-NL" sz="1200" b="0" i="0" u="none" strike="noStrike" kern="1200" dirty="0">
                <a:solidFill>
                  <a:schemeClr val="tx1"/>
                </a:solidFill>
                <a:effectLst/>
                <a:latin typeface="DM Sans 14pt" pitchFamily="2" charset="77"/>
                <a:ea typeface="+mn-ea"/>
                <a:cs typeface="+mn-cs"/>
              </a:rPr>
              <a:t>Dus voor 42% van de mensen zijn de sociale skills het belangrijkst.</a:t>
            </a:r>
          </a:p>
          <a:p>
            <a:pPr marL="171450" indent="-171450" rtl="0" fontAlgn="base">
              <a:buFontTx/>
              <a:buChar char="-"/>
            </a:pPr>
            <a:r>
              <a:rPr lang="nl-NL" sz="1200" b="0" i="0" u="none" strike="noStrike" kern="1200" dirty="0">
                <a:solidFill>
                  <a:schemeClr val="tx1"/>
                </a:solidFill>
                <a:effectLst/>
                <a:latin typeface="DM Sans 14pt" pitchFamily="2" charset="77"/>
                <a:ea typeface="+mn-ea"/>
                <a:cs typeface="+mn-cs"/>
              </a:rPr>
              <a:t>33% wordt aangenomen vanwege fundamentele kennis, dus écht een vak kennen (leerkracht, boekhouden), een traditioneel vak.</a:t>
            </a:r>
          </a:p>
          <a:p>
            <a:pPr marL="171450" indent="-171450" rtl="0" fontAlgn="base">
              <a:buFontTx/>
              <a:buChar char="-"/>
            </a:pPr>
            <a:r>
              <a:rPr lang="nl-NL" sz="1200" b="0" i="0" u="none" strike="noStrike" kern="1200" dirty="0">
                <a:solidFill>
                  <a:schemeClr val="tx1"/>
                </a:solidFill>
                <a:effectLst/>
                <a:latin typeface="DM Sans 14pt" pitchFamily="2" charset="77"/>
                <a:ea typeface="+mn-ea"/>
                <a:cs typeface="+mn-cs"/>
              </a:rPr>
              <a:t>27% van de mensen wordt aangenomen vanwege de analytische skills.</a:t>
            </a:r>
          </a:p>
          <a:p>
            <a:pPr marL="171450" indent="-171450" rtl="0" fontAlgn="base">
              <a:buFontTx/>
              <a:buChar char="-"/>
            </a:pPr>
            <a:r>
              <a:rPr lang="nl-NL" sz="1200" b="0" i="0" u="none" strike="noStrike" kern="1200" dirty="0">
                <a:solidFill>
                  <a:schemeClr val="tx1"/>
                </a:solidFill>
                <a:effectLst/>
                <a:latin typeface="DM Sans 14pt" pitchFamily="2" charset="77"/>
                <a:ea typeface="+mn-ea"/>
                <a:cs typeface="+mn-cs"/>
              </a:rPr>
              <a:t>En andersom: voor 69% van de mensen zijn ‘</a:t>
            </a:r>
            <a:r>
              <a:rPr lang="nl-NL" sz="1200" b="0" i="0" u="none" strike="noStrike" kern="1200" dirty="0" err="1">
                <a:solidFill>
                  <a:schemeClr val="tx1"/>
                </a:solidFill>
                <a:effectLst/>
                <a:latin typeface="DM Sans 14pt" pitchFamily="2" charset="77"/>
                <a:ea typeface="+mn-ea"/>
                <a:cs typeface="+mn-cs"/>
              </a:rPr>
              <a:t>mechanical</a:t>
            </a:r>
            <a:r>
              <a:rPr lang="nl-NL" sz="1200" b="0" i="0" u="none" strike="noStrike" kern="1200" dirty="0">
                <a:solidFill>
                  <a:schemeClr val="tx1"/>
                </a:solidFill>
                <a:effectLst/>
                <a:latin typeface="DM Sans 14pt" pitchFamily="2" charset="77"/>
                <a:ea typeface="+mn-ea"/>
                <a:cs typeface="+mn-cs"/>
              </a:rPr>
              <a:t>’ skills níet belangrijk, maar voor 10% wél het belangrijkst. </a:t>
            </a:r>
          </a:p>
          <a:p>
            <a:pPr marL="171450" indent="-171450" rtl="0" fontAlgn="base">
              <a:buFontTx/>
              <a:buChar char="-"/>
            </a:pPr>
            <a:endParaRPr lang="nl-NL" sz="1200" b="0" i="0" u="none" strike="noStrike" kern="1200" dirty="0">
              <a:solidFill>
                <a:schemeClr val="tx1"/>
              </a:solidFill>
              <a:effectLst/>
              <a:latin typeface="DM Sans 14pt" pitchFamily="2" charset="77"/>
              <a:ea typeface="+mn-ea"/>
              <a:cs typeface="+mn-cs"/>
            </a:endParaRPr>
          </a:p>
          <a:p>
            <a:pPr rtl="0" fontAlgn="base"/>
            <a:endParaRPr lang="nl-NL" sz="1200" b="0" i="0" u="none" strike="noStrike" kern="1200" dirty="0">
              <a:solidFill>
                <a:schemeClr val="tx1"/>
              </a:solidFill>
              <a:effectLst/>
              <a:latin typeface="DM Sans 14pt" pitchFamily="2" charset="77"/>
              <a:ea typeface="+mn-ea"/>
              <a:cs typeface="+mn-cs"/>
            </a:endParaRPr>
          </a:p>
          <a:p>
            <a:pPr rtl="0" fontAlgn="base"/>
            <a:endParaRPr lang="nl-NL" sz="1200" b="0" i="0" u="none" strike="noStrike" kern="1200" dirty="0">
              <a:solidFill>
                <a:schemeClr val="tx1"/>
              </a:solidFill>
              <a:effectLst/>
              <a:latin typeface="DM Sans 14pt" pitchFamily="2" charset="77"/>
              <a:ea typeface="+mn-ea"/>
              <a:cs typeface="+mn-cs"/>
            </a:endParaRPr>
          </a:p>
          <a:p>
            <a:pPr rtl="0" fontAlgn="base"/>
            <a:r>
              <a:rPr lang="nl-NL" sz="1200" b="0" i="0" u="none" strike="noStrike" kern="1200" dirty="0" err="1">
                <a:solidFill>
                  <a:schemeClr val="tx1"/>
                </a:solidFill>
                <a:effectLst/>
                <a:latin typeface="DM Sans 14pt" pitchFamily="2" charset="77"/>
                <a:ea typeface="+mn-ea"/>
                <a:cs typeface="+mn-cs"/>
              </a:rPr>
              <a:t>Fundamental</a:t>
            </a:r>
            <a:r>
              <a:rPr lang="nl-NL" sz="1200" b="0" i="0" u="none" strike="noStrike" kern="1200" dirty="0">
                <a:solidFill>
                  <a:schemeClr val="tx1"/>
                </a:solidFill>
                <a:effectLst/>
                <a:latin typeface="DM Sans 14pt" pitchFamily="2" charset="77"/>
                <a:ea typeface="+mn-ea"/>
                <a:cs typeface="+mn-cs"/>
              </a:rPr>
              <a:t> skills: bv specifieke vaardigheden als verpleegkundige.</a:t>
            </a:r>
            <a:r>
              <a:rPr lang="en-US" sz="1200" b="0" i="0" kern="1200" dirty="0">
                <a:solidFill>
                  <a:schemeClr val="tx1"/>
                </a:solidFill>
                <a:effectLst/>
                <a:latin typeface="DM Sans 14pt" pitchFamily="2" charset="77"/>
                <a:ea typeface="+mn-ea"/>
                <a:cs typeface="+mn-cs"/>
              </a:rPr>
              <a:t>​</a:t>
            </a:r>
          </a:p>
          <a:p>
            <a:pPr rtl="0" fontAlgn="base"/>
            <a:r>
              <a:rPr lang="nl-NL" sz="1200" b="0" i="0" kern="1200" dirty="0">
                <a:solidFill>
                  <a:schemeClr val="tx1"/>
                </a:solidFill>
                <a:effectLst/>
                <a:latin typeface="DM Sans 14pt" pitchFamily="2" charset="77"/>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Belang van sociale / onderzoekende vaardigheden in allerlei functies. Zo lijken beroepen heel verschillend, maar zowel accountant als programmeur zijn veel bezig met analyses. Verkopers / hulpverleners vooral sociale vaardigheden. Dat laat zien dat het vaak gemakkelijker is om van sector te wisselen dan het lijkt.</a:t>
            </a:r>
            <a:r>
              <a:rPr lang="en-US" sz="1200" b="0" i="0" kern="1200" dirty="0">
                <a:solidFill>
                  <a:schemeClr val="tx1"/>
                </a:solidFill>
                <a:effectLst/>
                <a:latin typeface="DM Sans 14pt" pitchFamily="2" charset="77"/>
                <a:ea typeface="+mn-ea"/>
                <a:cs typeface="+mn-cs"/>
              </a:rPr>
              <a:t>​</a:t>
            </a:r>
            <a:endParaRPr lang="nl-NL" sz="1200" b="0" i="0" kern="1200" dirty="0">
              <a:solidFill>
                <a:schemeClr val="tx1"/>
              </a:solidFill>
              <a:effectLst/>
              <a:latin typeface="DM Sans 14pt" pitchFamily="2" charset="77"/>
              <a:ea typeface="+mn-ea"/>
              <a:cs typeface="+mn-cs"/>
            </a:endParaRP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Daarnaast kun je bínnen een sector vaak wisselen. Verpleegkundige wordt leidinggevende. Monteur wordt verkoopadviseur.</a:t>
            </a:r>
            <a:r>
              <a:rPr lang="en-US" sz="1200" b="0" i="0" kern="1200" dirty="0">
                <a:solidFill>
                  <a:schemeClr val="tx1"/>
                </a:solidFill>
                <a:effectLst/>
                <a:latin typeface="DM Sans 14pt" pitchFamily="2" charset="77"/>
                <a:ea typeface="+mn-ea"/>
                <a:cs typeface="+mn-cs"/>
              </a:rPr>
              <a:t>​</a:t>
            </a:r>
            <a:endParaRPr lang="nl-NL" sz="1200" b="0" i="0" kern="1200" dirty="0">
              <a:solidFill>
                <a:schemeClr val="tx1"/>
              </a:solidFill>
              <a:effectLst/>
              <a:latin typeface="DM Sans 14pt" pitchFamily="2" charset="77"/>
              <a:ea typeface="+mn-ea"/>
              <a:cs typeface="+mn-cs"/>
            </a:endParaRP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Tóch is het wel van belang een richting te kiezen die past. In deze sectoren zitten bijvoorbeeld verschillende ‘menstypen’. Een studententijd als ICT-er is wat anders dan </a:t>
            </a:r>
            <a:r>
              <a:rPr lang="nl-NL" sz="1200" b="0" i="0" u="none" strike="noStrike" kern="1200" dirty="0" err="1">
                <a:solidFill>
                  <a:schemeClr val="tx1"/>
                </a:solidFill>
                <a:effectLst/>
                <a:latin typeface="DM Sans 14pt" pitchFamily="2" charset="77"/>
                <a:ea typeface="+mn-ea"/>
                <a:cs typeface="+mn-cs"/>
              </a:rPr>
              <a:t>finance</a:t>
            </a:r>
            <a:r>
              <a:rPr lang="nl-NL" sz="1200" b="0" i="0" u="none" strike="noStrike" kern="1200" dirty="0">
                <a:solidFill>
                  <a:schemeClr val="tx1"/>
                </a:solidFill>
                <a:effectLst/>
                <a:latin typeface="DM Sans 14pt" pitchFamily="2" charset="77"/>
                <a:ea typeface="+mn-ea"/>
                <a:cs typeface="+mn-cs"/>
              </a:rPr>
              <a:t>, hoewel beiden analyseren. </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Loopbaan is het stapelen van vaardigheden. In elke positie groei je in ‘</a:t>
            </a:r>
            <a:r>
              <a:rPr lang="nl-NL" sz="1200" b="0" i="0" u="none" strike="noStrike" kern="1200" dirty="0" err="1">
                <a:solidFill>
                  <a:schemeClr val="tx1"/>
                </a:solidFill>
                <a:effectLst/>
                <a:latin typeface="DM Sans 14pt" pitchFamily="2" charset="77"/>
                <a:ea typeface="+mn-ea"/>
                <a:cs typeface="+mn-cs"/>
              </a:rPr>
              <a:t>social</a:t>
            </a:r>
            <a:r>
              <a:rPr lang="nl-NL" sz="1200" b="0" i="0" u="none" strike="noStrike" kern="1200" dirty="0">
                <a:solidFill>
                  <a:schemeClr val="tx1"/>
                </a:solidFill>
                <a:effectLst/>
                <a:latin typeface="DM Sans 14pt" pitchFamily="2" charset="77"/>
                <a:ea typeface="+mn-ea"/>
                <a:cs typeface="+mn-cs"/>
              </a:rPr>
              <a:t> skills’. Bij baanwisseling, neem je dus altijd relevante skills mee.</a:t>
            </a:r>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8</a:t>
            </a:fld>
            <a:endParaRPr lang="nl-NL"/>
          </a:p>
        </p:txBody>
      </p:sp>
    </p:spTree>
    <p:extLst>
      <p:ext uri="{BB962C8B-B14F-4D97-AF65-F5344CB8AC3E}">
        <p14:creationId xmlns:p14="http://schemas.microsoft.com/office/powerpoint/2010/main" val="188257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DM Sans 14pt" pitchFamily="2" charset="77"/>
                <a:ea typeface="+mn-ea"/>
                <a:cs typeface="+mn-cs"/>
              </a:rPr>
              <a:t>Bespreken met de groep (als voorbeelden)</a:t>
            </a:r>
          </a:p>
          <a:p>
            <a:pPr rtl="0" fontAlgn="base"/>
            <a:endParaRPr lang="nl-NL" sz="1200" b="0" i="0" u="none" strike="noStrike" kern="1200" dirty="0">
              <a:solidFill>
                <a:schemeClr val="tx1"/>
              </a:solidFill>
              <a:effectLst/>
              <a:latin typeface="DM Sans 14pt" pitchFamily="2" charset="77"/>
              <a:ea typeface="+mn-ea"/>
              <a:cs typeface="+mn-cs"/>
            </a:endParaRPr>
          </a:p>
          <a:p>
            <a:pPr rtl="0" fontAlgn="base"/>
            <a:r>
              <a:rPr lang="nl-NL" sz="1200" b="0" i="0" u="none" strike="noStrike" kern="1200" dirty="0">
                <a:solidFill>
                  <a:schemeClr val="tx1"/>
                </a:solidFill>
                <a:effectLst/>
                <a:latin typeface="DM Sans 14pt" pitchFamily="2" charset="77"/>
                <a:ea typeface="+mn-ea"/>
                <a:cs typeface="+mn-cs"/>
              </a:rPr>
              <a:t>Welke stappen kan een timmerman/vrouw zetten? De groep daarover klassikaal laten nadenken. Vervolgens doorklikken.</a:t>
            </a:r>
          </a:p>
          <a:p>
            <a:pPr rtl="0" fontAlgn="base"/>
            <a:endParaRPr lang="nl-NL" sz="1200" b="0" i="0" u="none" strike="noStrike" kern="1200" dirty="0">
              <a:solidFill>
                <a:schemeClr val="tx1"/>
              </a:solidFill>
              <a:effectLst/>
              <a:latin typeface="DM Sans 14pt" pitchFamily="2" charset="77"/>
              <a:ea typeface="+mn-ea"/>
              <a:cs typeface="+mn-cs"/>
            </a:endParaRPr>
          </a:p>
          <a:p>
            <a:pPr rtl="0" fontAlgn="base"/>
            <a:r>
              <a:rPr lang="nl-NL" sz="1200" b="1" i="0" u="none" strike="noStrike" kern="1200" dirty="0">
                <a:solidFill>
                  <a:schemeClr val="tx1"/>
                </a:solidFill>
                <a:effectLst/>
                <a:latin typeface="DM Sans 14pt" pitchFamily="2" charset="77"/>
                <a:ea typeface="+mn-ea"/>
                <a:cs typeface="+mn-cs"/>
              </a:rPr>
              <a:t>Voorbeeld 1</a:t>
            </a:r>
          </a:p>
          <a:p>
            <a:pPr rtl="0" fontAlgn="base"/>
            <a:r>
              <a:rPr lang="nl-NL" sz="1200" b="0" i="0" u="none" strike="noStrike" kern="1200" dirty="0">
                <a:solidFill>
                  <a:schemeClr val="tx1"/>
                </a:solidFill>
                <a:effectLst/>
                <a:latin typeface="DM Sans 14pt" pitchFamily="2" charset="77"/>
                <a:ea typeface="+mn-ea"/>
                <a:cs typeface="+mn-cs"/>
              </a:rPr>
              <a:t>Van timmerman, naar werkvoorbereider.</a:t>
            </a:r>
            <a:r>
              <a:rPr lang="en-US" sz="1200" b="0" i="0" kern="1200" dirty="0">
                <a:solidFill>
                  <a:schemeClr val="tx1"/>
                </a:solidFill>
                <a:effectLst/>
                <a:latin typeface="DM Sans 14pt" pitchFamily="2" charset="77"/>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timmerman: hulpkrachten aansturen</a:t>
            </a:r>
            <a:r>
              <a:rPr lang="en-US" sz="1200" b="0" i="0" kern="1200" dirty="0">
                <a:solidFill>
                  <a:schemeClr val="tx1"/>
                </a:solidFill>
                <a:effectLst/>
                <a:latin typeface="DM Sans 14pt" pitchFamily="2" charset="77"/>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Ingehuurd medewerkers van andere bedrijven instrueren/aansturen/coördineren (loodgieter / tegelzetter / </a:t>
            </a:r>
            <a:r>
              <a:rPr lang="nl-NL" sz="1200" b="0" i="0" u="none" strike="noStrike" kern="1200" dirty="0" err="1">
                <a:solidFill>
                  <a:schemeClr val="tx1"/>
                </a:solidFill>
                <a:effectLst/>
                <a:latin typeface="DM Sans 14pt" pitchFamily="2" charset="77"/>
                <a:ea typeface="+mn-ea"/>
                <a:cs typeface="+mn-cs"/>
              </a:rPr>
              <a:t>electricien</a:t>
            </a:r>
            <a:r>
              <a:rPr lang="nl-NL" sz="1200" b="0" i="0" u="none" strike="noStrike" kern="1200" dirty="0">
                <a:solidFill>
                  <a:schemeClr val="tx1"/>
                </a:solidFill>
                <a:effectLst/>
                <a:latin typeface="DM Sans 14pt" pitchFamily="2" charset="77"/>
                <a:ea typeface="+mn-ea"/>
                <a:cs typeface="+mn-cs"/>
              </a:rPr>
              <a:t> / klantcontact), bij een grotere verbouwing.</a:t>
            </a:r>
            <a:endParaRPr lang="en-US" sz="1200" b="0" i="0" kern="1200" dirty="0">
              <a:solidFill>
                <a:schemeClr val="tx1"/>
              </a:solidFill>
              <a:effectLst/>
              <a:latin typeface="DM Sans 14pt" pitchFamily="2" charset="77"/>
              <a:ea typeface="+mn-ea"/>
              <a:cs typeface="+mn-cs"/>
            </a:endParaRPr>
          </a:p>
          <a:p>
            <a:pPr rtl="0" fontAlgn="base"/>
            <a:r>
              <a:rPr lang="nl-NL" sz="1200" b="0" i="0" kern="1200" dirty="0">
                <a:solidFill>
                  <a:schemeClr val="tx1"/>
                </a:solidFill>
                <a:effectLst/>
                <a:latin typeface="DM Sans 14pt" pitchFamily="2" charset="77"/>
                <a:ea typeface="+mn-ea"/>
                <a:cs typeface="+mn-cs"/>
              </a:rPr>
              <a:t>​</a:t>
            </a:r>
          </a:p>
          <a:p>
            <a:pPr rtl="0" fontAlgn="base"/>
            <a:r>
              <a:rPr lang="nl-NL" sz="1200" b="0" i="0" u="none" strike="noStrike" kern="1200" dirty="0">
                <a:solidFill>
                  <a:schemeClr val="tx1"/>
                </a:solidFill>
                <a:effectLst/>
                <a:latin typeface="DM Sans 14pt" pitchFamily="2" charset="77"/>
                <a:ea typeface="+mn-ea"/>
                <a:cs typeface="+mn-cs"/>
              </a:rPr>
              <a:t>Stap naar werkvoorbereider:</a:t>
            </a:r>
            <a:r>
              <a:rPr lang="en-US" sz="1200" b="0" i="0" kern="1200" dirty="0">
                <a:solidFill>
                  <a:schemeClr val="tx1"/>
                </a:solidFill>
                <a:effectLst/>
                <a:latin typeface="DM Sans 14pt" pitchFamily="2" charset="77"/>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Op kantoor iemand met meer praktische kennis nodig, vanwege aantal werkvoorbereiders die goed zijn met ICT maar minder praktische kennis hebben</a:t>
            </a:r>
            <a:endParaRPr lang="en-US" sz="1200" b="0" i="0" kern="1200" dirty="0">
              <a:solidFill>
                <a:schemeClr val="tx1"/>
              </a:solidFill>
              <a:effectLst/>
              <a:latin typeface="DM Sans 14pt" pitchFamily="2" charset="77"/>
              <a:ea typeface="+mn-ea"/>
              <a:cs typeface="+mn-cs"/>
            </a:endParaRP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Eenvoudige projecten begeleiden</a:t>
            </a:r>
            <a:r>
              <a:rPr lang="en-US" sz="1200" b="0" i="0" kern="1200" dirty="0">
                <a:solidFill>
                  <a:schemeClr val="tx1"/>
                </a:solidFill>
                <a:effectLst/>
                <a:latin typeface="DM Sans 14pt" pitchFamily="2" charset="77"/>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Dag- en avondcursussen</a:t>
            </a:r>
            <a:endParaRPr lang="nl-NL" sz="1200" b="0" i="0" kern="1200" dirty="0">
              <a:solidFill>
                <a:schemeClr val="tx1"/>
              </a:solidFill>
              <a:effectLst/>
              <a:latin typeface="DM Sans 14pt" pitchFamily="2" charset="77"/>
              <a:ea typeface="+mn-ea"/>
              <a:cs typeface="+mn-cs"/>
            </a:endParaRPr>
          </a:p>
          <a:p>
            <a:pPr rtl="0" fontAlgn="base"/>
            <a:endParaRPr lang="nl-NL" sz="1200" b="0" i="0" u="none" strike="noStrike" kern="1200" dirty="0">
              <a:solidFill>
                <a:schemeClr val="tx1"/>
              </a:solidFill>
              <a:effectLst/>
              <a:latin typeface="DM Sans 14pt" pitchFamily="2" charset="77"/>
              <a:ea typeface="+mn-ea"/>
              <a:cs typeface="+mn-cs"/>
            </a:endParaRPr>
          </a:p>
          <a:p>
            <a:pPr rtl="0" fontAlgn="base"/>
            <a:r>
              <a:rPr lang="nl-NL" sz="1200" b="1" i="0" u="none" strike="noStrike" kern="1200" dirty="0">
                <a:solidFill>
                  <a:schemeClr val="tx1"/>
                </a:solidFill>
                <a:effectLst/>
                <a:latin typeface="DM Sans 14pt" pitchFamily="2" charset="77"/>
                <a:ea typeface="+mn-ea"/>
                <a:cs typeface="+mn-cs"/>
              </a:rPr>
              <a:t>Voorbeeld 2</a:t>
            </a:r>
          </a:p>
          <a:p>
            <a:pPr rtl="0" fontAlgn="base"/>
            <a:r>
              <a:rPr lang="nl-NL" sz="1200" b="0" i="0" u="none" strike="noStrike" kern="1200" dirty="0">
                <a:solidFill>
                  <a:schemeClr val="tx1"/>
                </a:solidFill>
                <a:effectLst/>
                <a:latin typeface="DM Sans 14pt" pitchFamily="2" charset="77"/>
                <a:ea typeface="+mn-ea"/>
                <a:cs typeface="+mn-cs"/>
              </a:rPr>
              <a:t>Grote tekorten voor mensen die in verslavingszorg kunnen/willen werken. Wat is belangrijk:</a:t>
            </a:r>
            <a:endParaRPr lang="en-US" sz="1200" b="0" i="0" kern="1200" dirty="0">
              <a:solidFill>
                <a:schemeClr val="tx1"/>
              </a:solidFill>
              <a:effectLst/>
              <a:latin typeface="DM Sans 14pt" pitchFamily="2" charset="77"/>
              <a:ea typeface="+mn-ea"/>
              <a:cs typeface="+mn-cs"/>
            </a:endParaRP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Overzicht bewaren over groep</a:t>
            </a:r>
            <a:r>
              <a:rPr lang="en-US" sz="1200" b="0" i="0" kern="1200" dirty="0">
                <a:solidFill>
                  <a:schemeClr val="tx1"/>
                </a:solidFill>
                <a:effectLst/>
                <a:latin typeface="DM Sans 14pt" pitchFamily="2" charset="77"/>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Omgaan met verschillende behoeften</a:t>
            </a:r>
            <a:r>
              <a:rPr lang="en-US" sz="1200" b="0" i="0" kern="1200" dirty="0">
                <a:solidFill>
                  <a:schemeClr val="tx1"/>
                </a:solidFill>
                <a:effectLst/>
                <a:latin typeface="DM Sans 14pt" pitchFamily="2" charset="77"/>
                <a:ea typeface="+mn-ea"/>
                <a:cs typeface="+mn-cs"/>
              </a:rPr>
              <a:t>​ van </a:t>
            </a:r>
            <a:r>
              <a:rPr lang="en-US" sz="1200" b="0" i="0" kern="1200" dirty="0" err="1">
                <a:solidFill>
                  <a:schemeClr val="tx1"/>
                </a:solidFill>
                <a:effectLst/>
                <a:latin typeface="DM Sans 14pt" pitchFamily="2" charset="77"/>
                <a:ea typeface="+mn-ea"/>
                <a:cs typeface="+mn-cs"/>
              </a:rPr>
              <a:t>leerlingen</a:t>
            </a:r>
            <a:endParaRPr lang="en-US" sz="1200" b="0" i="0" kern="1200" dirty="0">
              <a:solidFill>
                <a:schemeClr val="tx1"/>
              </a:solidFill>
              <a:effectLst/>
              <a:latin typeface="DM Sans 14pt" pitchFamily="2" charset="77"/>
              <a:ea typeface="+mn-ea"/>
              <a:cs typeface="+mn-cs"/>
            </a:endParaRP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Structuur aanbrengen</a:t>
            </a:r>
            <a:r>
              <a:rPr lang="en-US" sz="1200" b="0" i="0" kern="1200" dirty="0">
                <a:solidFill>
                  <a:schemeClr val="tx1"/>
                </a:solidFill>
                <a:effectLst/>
                <a:latin typeface="DM Sans 14pt" pitchFamily="2" charset="77"/>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Aansluiten bij het denkniveau </a:t>
            </a:r>
            <a:r>
              <a:rPr lang="en-US" sz="1200" b="0" i="0" kern="1200" dirty="0">
                <a:solidFill>
                  <a:schemeClr val="tx1"/>
                </a:solidFill>
                <a:effectLst/>
                <a:latin typeface="DM Sans 14pt" pitchFamily="2" charset="77"/>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Affiniteit met psychologie</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Moet wél omscholingstraject volgen, maar dit wordt (meestal) grotendeels bekostigd door werkgever </a:t>
            </a:r>
            <a:r>
              <a:rPr lang="nl-NL" sz="1200" b="0" i="0" u="none" strike="noStrike" kern="1200" dirty="0" err="1">
                <a:solidFill>
                  <a:schemeClr val="tx1"/>
                </a:solidFill>
                <a:effectLst/>
                <a:latin typeface="DM Sans 14pt" pitchFamily="2" charset="77"/>
                <a:ea typeface="+mn-ea"/>
                <a:cs typeface="+mn-cs"/>
              </a:rPr>
              <a:t>ivm</a:t>
            </a:r>
            <a:r>
              <a:rPr lang="nl-NL" sz="1200" b="0" i="0" u="none" strike="noStrike" kern="1200" dirty="0">
                <a:solidFill>
                  <a:schemeClr val="tx1"/>
                </a:solidFill>
                <a:effectLst/>
                <a:latin typeface="DM Sans 14pt" pitchFamily="2" charset="77"/>
                <a:ea typeface="+mn-ea"/>
                <a:cs typeface="+mn-cs"/>
              </a:rPr>
              <a:t> terugdringen personeelstekort.</a:t>
            </a:r>
          </a:p>
          <a:p>
            <a:pPr marL="628650" lvl="1"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Kan een intensief traject zijn. Nieuwe baan </a:t>
            </a:r>
            <a:r>
              <a:rPr lang="nl-NL" sz="1200" b="0" i="0" u="none" strike="noStrike" kern="1200" dirty="0" err="1">
                <a:solidFill>
                  <a:schemeClr val="tx1"/>
                </a:solidFill>
                <a:effectLst/>
                <a:latin typeface="DM Sans 14pt" pitchFamily="2" charset="77"/>
                <a:ea typeface="+mn-ea"/>
                <a:cs typeface="+mn-cs"/>
              </a:rPr>
              <a:t>icm</a:t>
            </a:r>
            <a:r>
              <a:rPr lang="nl-NL" sz="1200" b="0" i="0" u="none" strike="noStrike" kern="1200" dirty="0">
                <a:solidFill>
                  <a:schemeClr val="tx1"/>
                </a:solidFill>
                <a:effectLst/>
                <a:latin typeface="DM Sans 14pt" pitchFamily="2" charset="77"/>
                <a:ea typeface="+mn-ea"/>
                <a:cs typeface="+mn-cs"/>
              </a:rPr>
              <a:t> nieuwe opleiding. Het is fijner om de gebruikelijke route kiezen, maar switchen is dus mogelijk</a:t>
            </a:r>
          </a:p>
          <a:p>
            <a:pPr marL="171450" indent="-171450" rtl="0" fontAlgn="base">
              <a:buFont typeface="Arial" panose="020B0604020202020204" pitchFamily="34" charset="0"/>
              <a:buChar char="•"/>
            </a:pPr>
            <a:endParaRPr lang="nl-NL" sz="1200" b="0" i="0" u="none" strike="noStrike" kern="1200" dirty="0">
              <a:solidFill>
                <a:schemeClr val="tx1"/>
              </a:solidFill>
              <a:effectLst/>
              <a:latin typeface="DM Sans 14pt" pitchFamily="2" charset="77"/>
              <a:ea typeface="+mn-ea"/>
              <a:cs typeface="+mn-cs"/>
            </a:endParaRPr>
          </a:p>
          <a:p>
            <a:pPr marL="0" indent="0" rtl="0" fontAlgn="base">
              <a:buFont typeface="Arial" panose="020B0604020202020204" pitchFamily="34" charset="0"/>
              <a:buNone/>
            </a:pPr>
            <a:r>
              <a:rPr lang="nl-NL" sz="1200" b="1" i="0" u="none" strike="noStrike" kern="1200" dirty="0">
                <a:solidFill>
                  <a:schemeClr val="tx1"/>
                </a:solidFill>
                <a:effectLst/>
                <a:latin typeface="DM Sans 14pt" pitchFamily="2" charset="77"/>
                <a:ea typeface="+mn-ea"/>
                <a:cs typeface="+mn-cs"/>
              </a:rPr>
              <a:t>Voorbeeld 3:</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Van basisschooldocent naar werkvoorbereider en of (aangeboren) organisatietalent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Wél de sociale vaardigheden</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Niet: bouwtechnische kennis</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DM Sans 14pt" pitchFamily="2" charset="77"/>
                <a:ea typeface="+mn-ea"/>
                <a:cs typeface="+mn-cs"/>
              </a:rPr>
              <a:t>Deze overstap is dus erg lastig</a:t>
            </a:r>
          </a:p>
          <a:p>
            <a:pPr marL="0" indent="0" rtl="0" fontAlgn="base">
              <a:buFont typeface="Arial" panose="020B0604020202020204" pitchFamily="34" charset="0"/>
              <a:buNone/>
            </a:pPr>
            <a:endParaRPr lang="nl-NL" sz="1200" b="0" i="0" u="none" strike="noStrike" kern="1200" dirty="0">
              <a:solidFill>
                <a:schemeClr val="tx1"/>
              </a:solidFill>
              <a:effectLst/>
              <a:latin typeface="DM Sans 14pt" pitchFamily="2" charset="77"/>
              <a:ea typeface="+mn-ea"/>
              <a:cs typeface="+mn-cs"/>
            </a:endParaRPr>
          </a:p>
          <a:p>
            <a:pPr marL="0" indent="0" rtl="0" fontAlgn="base">
              <a:buFont typeface="Arial" panose="020B0604020202020204" pitchFamily="34" charset="0"/>
              <a:buNone/>
            </a:pPr>
            <a:endParaRPr lang="nl-NL" sz="1200" b="1" i="0" u="none" strike="noStrike" kern="1200" dirty="0">
              <a:solidFill>
                <a:schemeClr val="tx1"/>
              </a:solidFill>
              <a:effectLst/>
              <a:latin typeface="DM Sans 14pt" pitchFamily="2" charset="77"/>
              <a:ea typeface="+mn-ea"/>
              <a:cs typeface="+mn-cs"/>
            </a:endParaRPr>
          </a:p>
          <a:p>
            <a:pPr marL="171450" indent="-171450" rtl="0" fontAlgn="base">
              <a:buFont typeface="Arial" panose="020B0604020202020204" pitchFamily="34" charset="0"/>
              <a:buChar char="•"/>
            </a:pPr>
            <a:endParaRPr lang="nl-NL" sz="1200" b="0" i="0" u="none" strike="noStrike" kern="1200" dirty="0">
              <a:solidFill>
                <a:schemeClr val="tx1"/>
              </a:solidFill>
              <a:effectLst/>
              <a:latin typeface="DM Sans 14pt" pitchFamily="2" charset="77"/>
              <a:ea typeface="+mn-ea"/>
              <a:cs typeface="+mn-cs"/>
            </a:endParaRPr>
          </a:p>
          <a:p>
            <a:pPr marL="0" indent="0" rtl="0" fontAlgn="base">
              <a:buFont typeface="Arial" panose="020B0604020202020204" pitchFamily="34" charset="0"/>
              <a:buNone/>
            </a:pPr>
            <a:r>
              <a:rPr lang="nl-NL" sz="1200" b="0" i="0" u="none" strike="noStrike" kern="1200" dirty="0">
                <a:solidFill>
                  <a:schemeClr val="tx1"/>
                </a:solidFill>
                <a:effectLst/>
                <a:latin typeface="DM Sans 14pt" pitchFamily="2" charset="77"/>
                <a:ea typeface="+mn-ea"/>
                <a:cs typeface="+mn-cs"/>
              </a:rPr>
              <a:t>Eventueel bespreekpunt: hoe gemakkelijk is het om van</a:t>
            </a:r>
            <a:endParaRPr lang="en-US" sz="1200" b="0" i="0" kern="1200" dirty="0">
              <a:solidFill>
                <a:schemeClr val="tx1"/>
              </a:solidFill>
              <a:effectLst/>
              <a:latin typeface="DM Sans 14pt" pitchFamily="2" charset="77"/>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9</a:t>
            </a:fld>
            <a:endParaRPr lang="nl-NL"/>
          </a:p>
        </p:txBody>
      </p:sp>
    </p:spTree>
    <p:extLst>
      <p:ext uri="{BB962C8B-B14F-4D97-AF65-F5344CB8AC3E}">
        <p14:creationId xmlns:p14="http://schemas.microsoft.com/office/powerpoint/2010/main" val="4161335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t>Heb je een </a:t>
            </a:r>
            <a:r>
              <a:rPr lang="nl-NL" sz="1200" dirty="0"/>
              <a:t>favoriet beroep </a:t>
            </a:r>
            <a:r>
              <a:rPr lang="nl-NL" sz="1200" b="0" dirty="0"/>
              <a:t>voor ogen? Heb je </a:t>
            </a:r>
            <a:r>
              <a:rPr lang="nl-NL" sz="1200" dirty="0"/>
              <a:t>tussenstappen</a:t>
            </a:r>
            <a:r>
              <a:rPr lang="nl-NL" sz="1200" b="0" dirty="0"/>
              <a:t> nodig om ervaring op te doen, </a:t>
            </a:r>
            <a:r>
              <a:rPr lang="nl-NL" sz="1200" b="0" dirty="0" err="1"/>
              <a:t>zoja</a:t>
            </a:r>
            <a:r>
              <a:rPr lang="nl-NL" sz="1200" b="0" dirty="0"/>
              <a:t>, welke?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t>BV directeur van een bedrijf worden of expert op een specifiek thema.</a:t>
            </a:r>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10</a:t>
            </a:fld>
            <a:endParaRPr lang="nl-NL"/>
          </a:p>
        </p:txBody>
      </p:sp>
    </p:spTree>
    <p:extLst>
      <p:ext uri="{BB962C8B-B14F-4D97-AF65-F5344CB8AC3E}">
        <p14:creationId xmlns:p14="http://schemas.microsoft.com/office/powerpoint/2010/main" val="1470132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kst + verloop rechtsonder">
    <p:spTree>
      <p:nvGrpSpPr>
        <p:cNvPr id="1" name=""/>
        <p:cNvGrpSpPr/>
        <p:nvPr/>
      </p:nvGrpSpPr>
      <p:grpSpPr>
        <a:xfrm>
          <a:off x="0" y="0"/>
          <a:ext cx="0" cy="0"/>
          <a:chOff x="0" y="0"/>
          <a:chExt cx="0" cy="0"/>
        </a:xfrm>
      </p:grpSpPr>
      <p:pic>
        <p:nvPicPr>
          <p:cNvPr id="5" name="Afbeelding 4" descr="Afbeelding met waas, schermopname, wazig, Kleurrijkheid&#10;&#10;Automatisch gegenereerde beschrijving">
            <a:extLst>
              <a:ext uri="{FF2B5EF4-FFF2-40B4-BE49-F238E27FC236}">
                <a16:creationId xmlns:a16="http://schemas.microsoft.com/office/drawing/2014/main" id="{B2014371-E174-70C0-551C-5F4661BBAA99}"/>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0283D6A1-931C-5C3D-2656-CBB483E15CF0}"/>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8" name="Tijdelijke aanduiding voor tekst 2">
            <a:extLst>
              <a:ext uri="{FF2B5EF4-FFF2-40B4-BE49-F238E27FC236}">
                <a16:creationId xmlns:a16="http://schemas.microsoft.com/office/drawing/2014/main" id="{E2F666D8-79E2-893F-2F58-4BA1B3F4A7BD}"/>
              </a:ext>
            </a:extLst>
          </p:cNvPr>
          <p:cNvSpPr>
            <a:spLocks noGrp="1"/>
          </p:cNvSpPr>
          <p:nvPr>
            <p:ph type="body" idx="13" hasCustomPrompt="1"/>
          </p:nvPr>
        </p:nvSpPr>
        <p:spPr>
          <a:xfrm>
            <a:off x="804123" y="1748717"/>
            <a:ext cx="5152293" cy="904047"/>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de tekststijl te bewerken</a:t>
            </a:r>
          </a:p>
        </p:txBody>
      </p:sp>
      <p:sp>
        <p:nvSpPr>
          <p:cNvPr id="9" name="Tijdelijke aanduiding voor tekst 2">
            <a:extLst>
              <a:ext uri="{FF2B5EF4-FFF2-40B4-BE49-F238E27FC236}">
                <a16:creationId xmlns:a16="http://schemas.microsoft.com/office/drawing/2014/main" id="{6C322DE8-BD2F-4FBA-987F-2B92EE11AF6E}"/>
              </a:ext>
            </a:extLst>
          </p:cNvPr>
          <p:cNvSpPr>
            <a:spLocks noGrp="1"/>
          </p:cNvSpPr>
          <p:nvPr>
            <p:ph type="body" idx="14" hasCustomPrompt="1"/>
          </p:nvPr>
        </p:nvSpPr>
        <p:spPr>
          <a:xfrm>
            <a:off x="804123"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Tree>
    <p:extLst>
      <p:ext uri="{BB962C8B-B14F-4D97-AF65-F5344CB8AC3E}">
        <p14:creationId xmlns:p14="http://schemas.microsoft.com/office/powerpoint/2010/main" val="2437859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kst met vide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B2FFA7-47A0-FF04-6FC5-E582DB1279E8}"/>
              </a:ext>
            </a:extLst>
          </p:cNvPr>
          <p:cNvSpPr/>
          <p:nvPr userDrawn="1"/>
        </p:nvSpPr>
        <p:spPr>
          <a:xfrm>
            <a:off x="-21657" y="0"/>
            <a:ext cx="12192000" cy="6858000"/>
          </a:xfrm>
          <a:prstGeom prst="rect">
            <a:avLst/>
          </a:prstGeom>
          <a:solidFill>
            <a:srgbClr val="000000">
              <a:alpha val="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2" descr="Afbeelding met Graphics, Lettertype, grafische vormgeving, schermopname&#10;&#10;Automatisch gegenereerde beschrijving">
            <a:extLst>
              <a:ext uri="{FF2B5EF4-FFF2-40B4-BE49-F238E27FC236}">
                <a16:creationId xmlns:a16="http://schemas.microsoft.com/office/drawing/2014/main" id="{F68002AB-93E0-C042-7C37-E8B1E854A516}"/>
              </a:ext>
            </a:extLst>
          </p:cNvPr>
          <p:cNvPicPr>
            <a:picLocks noChangeAspect="1"/>
          </p:cNvPicPr>
          <p:nvPr userDrawn="1"/>
        </p:nvPicPr>
        <p:blipFill>
          <a:blip r:embed="rId2"/>
          <a:stretch>
            <a:fillRect/>
          </a:stretch>
        </p:blipFill>
        <p:spPr>
          <a:xfrm>
            <a:off x="10842258" y="271514"/>
            <a:ext cx="1095608" cy="450381"/>
          </a:xfrm>
          <a:prstGeom prst="rect">
            <a:avLst/>
          </a:prstGeom>
        </p:spPr>
      </p:pic>
      <p:pic>
        <p:nvPicPr>
          <p:cNvPr id="7" name="Picture 6">
            <a:extLst>
              <a:ext uri="{FF2B5EF4-FFF2-40B4-BE49-F238E27FC236}">
                <a16:creationId xmlns:a16="http://schemas.microsoft.com/office/drawing/2014/main" id="{5545B902-8BAA-534F-12CA-FA72F324C76B}"/>
              </a:ext>
            </a:extLst>
          </p:cNvPr>
          <p:cNvPicPr>
            <a:picLocks noChangeAspect="1"/>
          </p:cNvPicPr>
          <p:nvPr userDrawn="1"/>
        </p:nvPicPr>
        <p:blipFill>
          <a:blip r:embed="rId3"/>
          <a:stretch>
            <a:fillRect/>
          </a:stretch>
        </p:blipFill>
        <p:spPr>
          <a:xfrm>
            <a:off x="577850" y="496704"/>
            <a:ext cx="2679700" cy="1892300"/>
          </a:xfrm>
          <a:prstGeom prst="rect">
            <a:avLst/>
          </a:prstGeom>
        </p:spPr>
      </p:pic>
      <p:pic>
        <p:nvPicPr>
          <p:cNvPr id="9" name="Picture 8">
            <a:extLst>
              <a:ext uri="{FF2B5EF4-FFF2-40B4-BE49-F238E27FC236}">
                <a16:creationId xmlns:a16="http://schemas.microsoft.com/office/drawing/2014/main" id="{551CAB76-4E5A-1F5C-0098-9C78F946A81B}"/>
              </a:ext>
            </a:extLst>
          </p:cNvPr>
          <p:cNvPicPr>
            <a:picLocks noChangeAspect="1"/>
          </p:cNvPicPr>
          <p:nvPr userDrawn="1"/>
        </p:nvPicPr>
        <p:blipFill>
          <a:blip r:embed="rId4"/>
          <a:stretch>
            <a:fillRect/>
          </a:stretch>
        </p:blipFill>
        <p:spPr>
          <a:xfrm>
            <a:off x="8710362" y="4438650"/>
            <a:ext cx="2679700" cy="1892300"/>
          </a:xfrm>
          <a:prstGeom prst="rect">
            <a:avLst/>
          </a:prstGeom>
        </p:spPr>
      </p:pic>
      <p:sp>
        <p:nvSpPr>
          <p:cNvPr id="11" name="Tijdelijke aanduiding voor tekst 2">
            <a:extLst>
              <a:ext uri="{FF2B5EF4-FFF2-40B4-BE49-F238E27FC236}">
                <a16:creationId xmlns:a16="http://schemas.microsoft.com/office/drawing/2014/main" id="{EA6752B0-40B0-A107-D3F6-D9965BE353A8}"/>
              </a:ext>
            </a:extLst>
          </p:cNvPr>
          <p:cNvSpPr>
            <a:spLocks noGrp="1"/>
          </p:cNvSpPr>
          <p:nvPr>
            <p:ph type="body" idx="11" hasCustomPrompt="1"/>
          </p:nvPr>
        </p:nvSpPr>
        <p:spPr>
          <a:xfrm>
            <a:off x="1967909" y="1558958"/>
            <a:ext cx="8256182" cy="3740085"/>
          </a:xfrm>
          <a:prstGeom prst="rect">
            <a:avLst/>
          </a:prstGeom>
        </p:spPr>
        <p:txBody>
          <a:bodyPr anchor="ctr"/>
          <a:lstStyle>
            <a:lvl1pPr marL="0" indent="0" algn="ctr">
              <a:lnSpc>
                <a:spcPct val="100000"/>
              </a:lnSpc>
              <a:buNone/>
              <a:defRPr sz="6000" b="1" i="0">
                <a:solidFill>
                  <a:srgbClr val="AA334D"/>
                </a:solidFill>
                <a:latin typeface="Sohne Breit Extrafett" panose="020B0505030202060203"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PLAATS HIER EEN QUOTE DIE DE SLIDE VULT.</a:t>
            </a:r>
          </a:p>
        </p:txBody>
      </p:sp>
    </p:spTree>
    <p:extLst>
      <p:ext uri="{BB962C8B-B14F-4D97-AF65-F5344CB8AC3E}">
        <p14:creationId xmlns:p14="http://schemas.microsoft.com/office/powerpoint/2010/main" val="332221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ind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2">
            <a:extLst>
              <a:ext uri="{FF2B5EF4-FFF2-40B4-BE49-F238E27FC236}">
                <a16:creationId xmlns:a16="http://schemas.microsoft.com/office/drawing/2014/main" id="{EB82363E-AAE3-B8F6-6BC5-1FE185EB52D9}"/>
              </a:ext>
            </a:extLst>
          </p:cNvPr>
          <p:cNvSpPr>
            <a:spLocks noGrp="1"/>
          </p:cNvSpPr>
          <p:nvPr>
            <p:ph type="body" idx="1" hasCustomPrompt="1"/>
          </p:nvPr>
        </p:nvSpPr>
        <p:spPr>
          <a:xfrm>
            <a:off x="925630" y="5598834"/>
            <a:ext cx="6428940" cy="678873"/>
          </a:xfrm>
          <a:prstGeom prst="rect">
            <a:avLst/>
          </a:prstGeom>
        </p:spPr>
        <p:txBody>
          <a:bodyPr/>
          <a:lstStyle>
            <a:lvl1pPr marL="0" indent="0">
              <a:lnSpc>
                <a:spcPct val="120000"/>
              </a:lnSpc>
              <a:buNone/>
              <a:defRPr sz="3000" b="0"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tekst toe te voegen </a:t>
            </a:r>
          </a:p>
        </p:txBody>
      </p:sp>
      <p:sp>
        <p:nvSpPr>
          <p:cNvPr id="4" name="Text Placeholder 3">
            <a:extLst>
              <a:ext uri="{FF2B5EF4-FFF2-40B4-BE49-F238E27FC236}">
                <a16:creationId xmlns:a16="http://schemas.microsoft.com/office/drawing/2014/main" id="{717C5BDE-B6B5-75F5-C8AF-BC2F77A4FEE7}"/>
              </a:ext>
            </a:extLst>
          </p:cNvPr>
          <p:cNvSpPr>
            <a:spLocks noGrp="1"/>
          </p:cNvSpPr>
          <p:nvPr>
            <p:ph type="body" sz="quarter" idx="10" hasCustomPrompt="1"/>
          </p:nvPr>
        </p:nvSpPr>
        <p:spPr>
          <a:xfrm>
            <a:off x="925512" y="2991144"/>
            <a:ext cx="7273608" cy="2220935"/>
          </a:xfrm>
          <a:prstGeom prst="rect">
            <a:avLst/>
          </a:prstGeom>
        </p:spPr>
        <p:txBody>
          <a:bodyPr/>
          <a:lstStyle>
            <a:lvl1pPr marL="0" indent="0">
              <a:buNone/>
              <a:defRPr sz="6000" b="1" i="0">
                <a:solidFill>
                  <a:schemeClr val="bg1"/>
                </a:solidFill>
                <a:latin typeface="Sohne Breit Extrafett" panose="020B0505030202060203" pitchFamily="34" charset="77"/>
              </a:defRPr>
            </a:lvl1pPr>
          </a:lstStyle>
          <a:p>
            <a:pPr>
              <a:lnSpc>
                <a:spcPct val="80000"/>
              </a:lnSpc>
            </a:pPr>
            <a:r>
              <a:rPr lang="nl-NL" dirty="0">
                <a:solidFill>
                  <a:schemeClr val="bg1"/>
                </a:solidFill>
              </a:rPr>
              <a:t>KLIKKEN OM EEN TITEL TOE TE VOEGEN.</a:t>
            </a:r>
          </a:p>
        </p:txBody>
      </p:sp>
    </p:spTree>
    <p:extLst>
      <p:ext uri="{BB962C8B-B14F-4D97-AF65-F5344CB8AC3E}">
        <p14:creationId xmlns:p14="http://schemas.microsoft.com/office/powerpoint/2010/main" val="2195561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E5A38-C350-409E-E4C8-54BD4B0FA444}"/>
              </a:ext>
            </a:extLst>
          </p:cNvPr>
          <p:cNvSpPr>
            <a:spLocks noGrp="1"/>
          </p:cNvSpPr>
          <p:nvPr>
            <p:ph type="ctrTitle" hasCustomPrompt="1"/>
          </p:nvPr>
        </p:nvSpPr>
        <p:spPr>
          <a:xfrm>
            <a:off x="1114926" y="1122363"/>
            <a:ext cx="9144000" cy="1199732"/>
          </a:xfrm>
          <a:prstGeom prst="rect">
            <a:avLst/>
          </a:prstGeom>
        </p:spPr>
        <p:txBody>
          <a:bodyPr anchor="b"/>
          <a:lstStyle>
            <a:lvl1pPr algn="l">
              <a:defRPr sz="4000" b="1" i="0">
                <a:solidFill>
                  <a:srgbClr val="004170"/>
                </a:solidFill>
                <a:latin typeface="Sohne Breit Extrafett" panose="020B0505030202060203" pitchFamily="34" charset="77"/>
              </a:defRPr>
            </a:lvl1pPr>
          </a:lstStyle>
          <a:p>
            <a:r>
              <a:rPr lang="nl-NL"/>
              <a:t>KLIK OM STIJL TE BEWERKEN</a:t>
            </a:r>
            <a:endParaRPr lang="en-NL"/>
          </a:p>
        </p:txBody>
      </p:sp>
      <p:sp>
        <p:nvSpPr>
          <p:cNvPr id="3" name="Subtitle 2">
            <a:extLst>
              <a:ext uri="{FF2B5EF4-FFF2-40B4-BE49-F238E27FC236}">
                <a16:creationId xmlns:a16="http://schemas.microsoft.com/office/drawing/2014/main" id="{24CDD849-208D-E590-3C7C-65F5E02FDED3}"/>
              </a:ext>
            </a:extLst>
          </p:cNvPr>
          <p:cNvSpPr>
            <a:spLocks noGrp="1"/>
          </p:cNvSpPr>
          <p:nvPr>
            <p:ph type="subTitle" idx="1"/>
          </p:nvPr>
        </p:nvSpPr>
        <p:spPr>
          <a:xfrm>
            <a:off x="1114926" y="2793624"/>
            <a:ext cx="9144000" cy="1655762"/>
          </a:xfrm>
          <a:prstGeom prst="rect">
            <a:avLst/>
          </a:prstGeom>
        </p:spPr>
        <p:txBody>
          <a:bodyPr/>
          <a:lstStyle>
            <a:lvl1pPr marL="0" indent="0" algn="l">
              <a:buNone/>
              <a:defRPr sz="2400" b="0" i="0">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NL"/>
          </a:p>
        </p:txBody>
      </p:sp>
    </p:spTree>
    <p:extLst>
      <p:ext uri="{BB962C8B-B14F-4D97-AF65-F5344CB8AC3E}">
        <p14:creationId xmlns:p14="http://schemas.microsoft.com/office/powerpoint/2010/main" val="403193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93AD-402C-286A-E633-71A2C20063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BCE9E674-9546-D774-91D1-42AB497E9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3582345-DBBF-483F-1B32-D9DCBA003690}"/>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A342C8AD-A475-DAFD-716B-4EC1444AAAA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8F97E94-871C-B1F6-9356-1E9DC92610A2}"/>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1995573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A1AB-EECF-7A72-C017-B42B3C630242}"/>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FEC083AC-3C52-F274-5134-087A074568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0DE3069-2996-D138-22F3-6D6E33D0D60E}"/>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FC8135AB-91F3-7314-7581-E21C620E011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B16B8DA-92EE-5805-88D6-82A10EAC5020}"/>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2610139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B908-DD05-5EED-0E48-7D57D2C52E4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E7CFCEA5-515E-8980-F057-8F92F0FDA1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43263A-4EE3-A680-8638-57EECB98C3DE}"/>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49630251-552F-4936-2429-748B721FBA3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179099E-15E7-4058-324E-D5B2A3265CDE}"/>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1426066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2F8BF-7187-6DCD-E78A-30CEF9A6A579}"/>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2E09A9CE-A026-890B-0A1D-C6E60BC763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1C3FDA21-CD78-8266-8584-DB28814A3D3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1204C3BD-40EE-747D-7795-8C8F93C71A41}"/>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6" name="Footer Placeholder 5">
            <a:extLst>
              <a:ext uri="{FF2B5EF4-FFF2-40B4-BE49-F238E27FC236}">
                <a16:creationId xmlns:a16="http://schemas.microsoft.com/office/drawing/2014/main" id="{8AAA484A-3BCC-D05F-2495-CBC8F639BC0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09577BF-481B-32DE-C686-2D15A69BD786}"/>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604376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9375-6B61-FAA9-B88F-26BAFB1ABFC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533CB134-F02E-0376-FA0E-868623BF7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C0F299-B1D3-C563-CF8B-4CFA95C284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1DD6918D-C862-19F2-73EB-EC8F1D4B5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6FDCE7-2970-E436-5B62-BC63FE659A6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AB53C628-B692-DFCD-F7CD-B684B14A4BF3}"/>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8" name="Footer Placeholder 7">
            <a:extLst>
              <a:ext uri="{FF2B5EF4-FFF2-40B4-BE49-F238E27FC236}">
                <a16:creationId xmlns:a16="http://schemas.microsoft.com/office/drawing/2014/main" id="{2CCC0C77-9D3F-BBE6-61A2-78B8C5F7D9A8}"/>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5F4160FB-0562-089B-31F9-E8962A247055}"/>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328485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126E-A152-77B4-5138-A61C1B83B4EF}"/>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0ACBECCE-33EE-20E7-D080-6E4D071C6526}"/>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4" name="Footer Placeholder 3">
            <a:extLst>
              <a:ext uri="{FF2B5EF4-FFF2-40B4-BE49-F238E27FC236}">
                <a16:creationId xmlns:a16="http://schemas.microsoft.com/office/drawing/2014/main" id="{3FA26051-080D-BE54-5293-BF55D580994F}"/>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25BB72CA-B15A-65E9-E9FF-C0C21C0BBEA5}"/>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3113652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EBFAC-646A-1170-A0B6-4650A9928262}"/>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3" name="Footer Placeholder 2">
            <a:extLst>
              <a:ext uri="{FF2B5EF4-FFF2-40B4-BE49-F238E27FC236}">
                <a16:creationId xmlns:a16="http://schemas.microsoft.com/office/drawing/2014/main" id="{F5614D85-5419-F39D-10FF-5A1D59CE40DE}"/>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3196948D-E2C7-7D77-195E-B2FD7880919F}"/>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149577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el tekst">
    <p:spTree>
      <p:nvGrpSpPr>
        <p:cNvPr id="1" name=""/>
        <p:cNvGrpSpPr/>
        <p:nvPr/>
      </p:nvGrpSpPr>
      <p:grpSpPr>
        <a:xfrm>
          <a:off x="0" y="0"/>
          <a:ext cx="0" cy="0"/>
          <a:chOff x="0" y="0"/>
          <a:chExt cx="0" cy="0"/>
        </a:xfrm>
      </p:grpSpPr>
      <p:pic>
        <p:nvPicPr>
          <p:cNvPr id="11" name="Afbeelding 4" descr="Afbeelding met waas, schermopname, wazig, Kleurrijkheid&#10;&#10;Automatisch gegenereerde beschrijving">
            <a:extLst>
              <a:ext uri="{FF2B5EF4-FFF2-40B4-BE49-F238E27FC236}">
                <a16:creationId xmlns:a16="http://schemas.microsoft.com/office/drawing/2014/main" id="{A06E87C2-B1E3-8109-B67F-922F6D6DBD65}"/>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BFDFBE2D-8A5F-2D51-C529-E198360584F2}"/>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2" name="Tijdelijke aanduiding voor tekst 2">
            <a:extLst>
              <a:ext uri="{FF2B5EF4-FFF2-40B4-BE49-F238E27FC236}">
                <a16:creationId xmlns:a16="http://schemas.microsoft.com/office/drawing/2014/main" id="{4CE6FC6F-8005-3C92-9935-BCFB87ECEBB0}"/>
              </a:ext>
            </a:extLst>
          </p:cNvPr>
          <p:cNvSpPr>
            <a:spLocks noGrp="1"/>
          </p:cNvSpPr>
          <p:nvPr>
            <p:ph type="body" idx="13" hasCustomPrompt="1"/>
          </p:nvPr>
        </p:nvSpPr>
        <p:spPr>
          <a:xfrm>
            <a:off x="804123" y="1748717"/>
            <a:ext cx="5152293" cy="904047"/>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de tekststijl te bewerken</a:t>
            </a:r>
          </a:p>
        </p:txBody>
      </p:sp>
      <p:sp>
        <p:nvSpPr>
          <p:cNvPr id="7" name="Tijdelijke aanduiding voor tekst 2">
            <a:extLst>
              <a:ext uri="{FF2B5EF4-FFF2-40B4-BE49-F238E27FC236}">
                <a16:creationId xmlns:a16="http://schemas.microsoft.com/office/drawing/2014/main" id="{F3975CAB-FAF7-DFCD-72C8-B66EDE5F54E0}"/>
              </a:ext>
            </a:extLst>
          </p:cNvPr>
          <p:cNvSpPr>
            <a:spLocks noGrp="1"/>
          </p:cNvSpPr>
          <p:nvPr>
            <p:ph type="body" idx="14" hasCustomPrompt="1"/>
          </p:nvPr>
        </p:nvSpPr>
        <p:spPr>
          <a:xfrm>
            <a:off x="804123"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
        <p:nvSpPr>
          <p:cNvPr id="10" name="Tijdelijke aanduiding voor tekst 2">
            <a:extLst>
              <a:ext uri="{FF2B5EF4-FFF2-40B4-BE49-F238E27FC236}">
                <a16:creationId xmlns:a16="http://schemas.microsoft.com/office/drawing/2014/main" id="{3056FCE9-3FBC-DBC8-E29B-9ECA80E5783C}"/>
              </a:ext>
            </a:extLst>
          </p:cNvPr>
          <p:cNvSpPr>
            <a:spLocks noGrp="1"/>
          </p:cNvSpPr>
          <p:nvPr>
            <p:ph type="body" idx="16" hasCustomPrompt="1"/>
          </p:nvPr>
        </p:nvSpPr>
        <p:spPr>
          <a:xfrm>
            <a:off x="6237769"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Tree>
    <p:extLst>
      <p:ext uri="{BB962C8B-B14F-4D97-AF65-F5344CB8AC3E}">
        <p14:creationId xmlns:p14="http://schemas.microsoft.com/office/powerpoint/2010/main" val="43715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1921-0E87-E6DC-0F90-236DC82078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772E66F0-9BC6-CC23-DA96-E1ADC2CF0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19A2A6AD-43B6-7066-C0C3-1B5A550A6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E39DFF-B286-B2DD-0503-9EEF1B655142}"/>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6" name="Footer Placeholder 5">
            <a:extLst>
              <a:ext uri="{FF2B5EF4-FFF2-40B4-BE49-F238E27FC236}">
                <a16:creationId xmlns:a16="http://schemas.microsoft.com/office/drawing/2014/main" id="{AF3D8FEA-7D93-1DDA-6817-774F48EAC552}"/>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C885D834-F574-BB96-13DB-D8ED97C8D8C4}"/>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2373062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68F1-67E5-6B59-E98D-DB7A88EA24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04661407-8C1B-6709-6A1E-4BB5480059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B6A9972B-2321-4E1B-3AC5-3A7AC2FF0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46C3F7-6CE1-EC45-DD9C-F66A22E93123}"/>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6" name="Footer Placeholder 5">
            <a:extLst>
              <a:ext uri="{FF2B5EF4-FFF2-40B4-BE49-F238E27FC236}">
                <a16:creationId xmlns:a16="http://schemas.microsoft.com/office/drawing/2014/main" id="{D80E801E-3E57-B044-21C3-A3EC7C72C25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270A318-7792-D4BA-03E4-4FE1BF55360B}"/>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529039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CD22-6C84-B562-C520-7393EB3AC107}"/>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F2D70106-3BD4-9ACB-FEAE-591A421E332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D508313-D5A7-5B6F-6750-96D2D6E3F9D1}"/>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18E47FC1-8691-8031-71DF-3335992B636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0A72ED6-01E8-D255-8818-85189E132201}"/>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2698995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C8B52-F2A7-2047-AE0A-B48D6E196D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A91C439-04E7-E835-5C57-46108B92FA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75187EF8-90C2-3842-95CD-04142D99EB75}"/>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0AFD687E-3C4B-1E14-3AF9-AEC21581928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862F281-9755-1CCF-BAF0-5C9ACDA22FB6}"/>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3712847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386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F55CA-32DC-8FE7-9CF3-6A405862A48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9C69A4A-F0D1-AC60-1D78-7116A4F0FF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1735CE0-AA1C-97F5-2039-E76E12779057}"/>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FCF46BE7-F75C-3A9B-3EF1-4065122CEC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190959-D412-EA14-1E21-362DFA39FD6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257813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5FA73-EF8D-2749-5D3C-6940A0D2CB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481C70C-27ED-5A99-5940-62802E4E0B6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35DE42E-0DE2-BDD9-B5AF-8946A608498A}"/>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B3795E50-281E-6A1B-B382-910733FBEC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6084BA-16F1-7667-956B-FB6FEB1AD76A}"/>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3012883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F9E3A-FC28-C9DA-710B-D1C7E62FC43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1E1E4D0-66B7-2ECA-97CC-154368420F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27879AC-EF0C-79C7-852F-49CC32067F5B}"/>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4CD00425-59B7-DA26-9032-F0A638C3F4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CCEBAC-6A67-1AA4-608B-5B16257D341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95754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BBB94-92D3-B815-A5B5-F207EED6567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816EA8-2653-2654-B5F9-634A5C39C5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B173F23-FE4F-BB71-1DE1-FCDF6310342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1CF6DB8-65C2-F524-9924-3A6E7F7418CE}"/>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6" name="Tijdelijke aanduiding voor voettekst 5">
            <a:extLst>
              <a:ext uri="{FF2B5EF4-FFF2-40B4-BE49-F238E27FC236}">
                <a16:creationId xmlns:a16="http://schemas.microsoft.com/office/drawing/2014/main" id="{79B78037-F843-D4A2-51D7-FFAC3F4CD4B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70C59D-6108-BD2C-6232-2D9BF32C741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62539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DABFA-E549-DFD5-F337-86D652BF3A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BB3E3FE-0956-324F-00D1-AC424FEE4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EB2F2A5-F9FC-ED99-5E61-35868E16674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7F3A919-1830-DC79-3E96-C3D1C7A94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3E066EE-8362-ED83-1F8A-92CBF15B96D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F96D41D-FD82-FEA6-D96F-FEBE53957EFC}"/>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8" name="Tijdelijke aanduiding voor voettekst 7">
            <a:extLst>
              <a:ext uri="{FF2B5EF4-FFF2-40B4-BE49-F238E27FC236}">
                <a16:creationId xmlns:a16="http://schemas.microsoft.com/office/drawing/2014/main" id="{B7ED26EC-7ED0-85F5-2253-DAE735992D3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27CD72D-71D2-7500-1474-E390515E5F2C}"/>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09860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atje links tekst rechts">
    <p:spTree>
      <p:nvGrpSpPr>
        <p:cNvPr id="1" name=""/>
        <p:cNvGrpSpPr/>
        <p:nvPr/>
      </p:nvGrpSpPr>
      <p:grpSpPr>
        <a:xfrm>
          <a:off x="0" y="0"/>
          <a:ext cx="0" cy="0"/>
          <a:chOff x="0" y="0"/>
          <a:chExt cx="0" cy="0"/>
        </a:xfrm>
      </p:grpSpPr>
      <p:pic>
        <p:nvPicPr>
          <p:cNvPr id="2" name="Afbeelding 1" descr="Afbeelding met Graphics, Lettertype, grafische vormgeving, schermopname&#10;&#10;Automatisch gegenereerde beschrijving">
            <a:extLst>
              <a:ext uri="{FF2B5EF4-FFF2-40B4-BE49-F238E27FC236}">
                <a16:creationId xmlns:a16="http://schemas.microsoft.com/office/drawing/2014/main" id="{59D45AB4-435E-1E86-5D7A-94B8B83F3686}"/>
              </a:ext>
            </a:extLst>
          </p:cNvPr>
          <p:cNvPicPr>
            <a:picLocks noChangeAspect="1"/>
          </p:cNvPicPr>
          <p:nvPr userDrawn="1"/>
        </p:nvPicPr>
        <p:blipFill>
          <a:blip r:embed="rId2"/>
          <a:stretch>
            <a:fillRect/>
          </a:stretch>
        </p:blipFill>
        <p:spPr>
          <a:xfrm>
            <a:off x="10842258" y="271514"/>
            <a:ext cx="1095608" cy="450381"/>
          </a:xfrm>
          <a:prstGeom prst="rect">
            <a:avLst/>
          </a:prstGeom>
        </p:spPr>
      </p:pic>
      <p:sp>
        <p:nvSpPr>
          <p:cNvPr id="3" name="Tijdelijke aanduiding voor tekst 2">
            <a:extLst>
              <a:ext uri="{FF2B5EF4-FFF2-40B4-BE49-F238E27FC236}">
                <a16:creationId xmlns:a16="http://schemas.microsoft.com/office/drawing/2014/main" id="{6E6A4957-0B57-CEC3-A973-0973FA8EE74E}"/>
              </a:ext>
            </a:extLst>
          </p:cNvPr>
          <p:cNvSpPr>
            <a:spLocks noGrp="1"/>
          </p:cNvSpPr>
          <p:nvPr>
            <p:ph type="body" idx="12" hasCustomPrompt="1"/>
          </p:nvPr>
        </p:nvSpPr>
        <p:spPr>
          <a:xfrm>
            <a:off x="5786338" y="2510526"/>
            <a:ext cx="5562666" cy="918474"/>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een titel toe te voegen</a:t>
            </a:r>
          </a:p>
        </p:txBody>
      </p:sp>
      <p:sp>
        <p:nvSpPr>
          <p:cNvPr id="5" name="Tijdelijke aanduiding voor tekst 2">
            <a:extLst>
              <a:ext uri="{FF2B5EF4-FFF2-40B4-BE49-F238E27FC236}">
                <a16:creationId xmlns:a16="http://schemas.microsoft.com/office/drawing/2014/main" id="{94FE22D9-ABA4-1A5F-3337-AAF825FC366F}"/>
              </a:ext>
            </a:extLst>
          </p:cNvPr>
          <p:cNvSpPr>
            <a:spLocks noGrp="1"/>
          </p:cNvSpPr>
          <p:nvPr>
            <p:ph type="body" idx="13" hasCustomPrompt="1"/>
          </p:nvPr>
        </p:nvSpPr>
        <p:spPr>
          <a:xfrm>
            <a:off x="5786338" y="3701660"/>
            <a:ext cx="5562666"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a:p>
            <a:pPr lvl="0"/>
            <a:endParaRPr lang="nl-NL" dirty="0"/>
          </a:p>
          <a:p>
            <a:pPr lvl="0"/>
            <a:endParaRPr lang="nl-NL" dirty="0"/>
          </a:p>
        </p:txBody>
      </p:sp>
      <p:sp>
        <p:nvSpPr>
          <p:cNvPr id="6" name="Tijdelijke aanduiding voor inhoud 3">
            <a:extLst>
              <a:ext uri="{FF2B5EF4-FFF2-40B4-BE49-F238E27FC236}">
                <a16:creationId xmlns:a16="http://schemas.microsoft.com/office/drawing/2014/main" id="{2C704C15-E6C7-5BC6-E564-19FE3B4289AF}"/>
              </a:ext>
            </a:extLst>
          </p:cNvPr>
          <p:cNvSpPr>
            <a:spLocks noGrp="1"/>
          </p:cNvSpPr>
          <p:nvPr>
            <p:ph sz="half" idx="14" hasCustomPrompt="1"/>
          </p:nvPr>
        </p:nvSpPr>
        <p:spPr>
          <a:xfrm>
            <a:off x="842996" y="961036"/>
            <a:ext cx="4377105" cy="5208588"/>
          </a:xfrm>
          <a:prstGeom prst="rect">
            <a:avLst/>
          </a:prstGeom>
        </p:spPr>
        <p:txBody>
          <a:bodyPr/>
          <a:lstStyle>
            <a:lvl1pPr marL="0" indent="0">
              <a:lnSpc>
                <a:spcPct val="100000"/>
              </a:lnSpc>
              <a:buNone/>
              <a:defRPr b="0" i="0">
                <a:solidFill>
                  <a:schemeClr val="accent6"/>
                </a:solidFill>
                <a:latin typeface="DM Sans 14pt" pitchFamily="2" charset="77"/>
              </a:defRPr>
            </a:lvl1pPr>
            <a:lvl2pPr>
              <a:defRPr b="0" i="0">
                <a:solidFill>
                  <a:schemeClr val="accent5"/>
                </a:solidFill>
                <a:latin typeface="DM Sans 14pt" pitchFamily="2" charset="77"/>
              </a:defRPr>
            </a:lvl2pPr>
            <a:lvl3pPr>
              <a:defRPr b="0" i="0">
                <a:solidFill>
                  <a:schemeClr val="accent5"/>
                </a:solidFill>
                <a:latin typeface="DM Sans 14pt" pitchFamily="2" charset="77"/>
              </a:defRPr>
            </a:lvl3pPr>
            <a:lvl4pPr>
              <a:defRPr b="0" i="0">
                <a:solidFill>
                  <a:schemeClr val="accent5"/>
                </a:solidFill>
                <a:latin typeface="DM Sans 14pt" pitchFamily="2" charset="77"/>
              </a:defRPr>
            </a:lvl4pPr>
            <a:lvl5pPr>
              <a:defRPr b="0" i="0">
                <a:solidFill>
                  <a:schemeClr val="accent5"/>
                </a:solidFill>
                <a:latin typeface="DM Sans 14pt" pitchFamily="2" charset="77"/>
              </a:defRPr>
            </a:lvl5pPr>
          </a:lstStyle>
          <a:p>
            <a:pPr lvl="0"/>
            <a:r>
              <a:rPr lang="nl-NL" dirty="0"/>
              <a:t>Klikken om een object toe te voegen</a:t>
            </a:r>
          </a:p>
        </p:txBody>
      </p:sp>
    </p:spTree>
    <p:extLst>
      <p:ext uri="{BB962C8B-B14F-4D97-AF65-F5344CB8AC3E}">
        <p14:creationId xmlns:p14="http://schemas.microsoft.com/office/powerpoint/2010/main" val="4094496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288A4-757C-F332-E41A-0CE01F40500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F0AA62A-21C4-DF5C-AFB0-B5BEE504A1B3}"/>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4" name="Tijdelijke aanduiding voor voettekst 3">
            <a:extLst>
              <a:ext uri="{FF2B5EF4-FFF2-40B4-BE49-F238E27FC236}">
                <a16:creationId xmlns:a16="http://schemas.microsoft.com/office/drawing/2014/main" id="{FEC60180-8C9C-B3F1-C8D3-CF7909B6A39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58B8746-2B11-3F95-8BC7-5580F46612A5}"/>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031291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CC05F9E-FB71-EC04-2801-7875F942B9BB}"/>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3" name="Tijdelijke aanduiding voor voettekst 2">
            <a:extLst>
              <a:ext uri="{FF2B5EF4-FFF2-40B4-BE49-F238E27FC236}">
                <a16:creationId xmlns:a16="http://schemas.microsoft.com/office/drawing/2014/main" id="{4A4E19B9-8CD6-C525-6F75-D92E4A4E001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48CDCA-88D2-E9F6-BFFC-46D3F584613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708187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3B2DB-CEA9-74E5-63BA-4F69EB346CA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940275F-52B8-1689-6E4D-20B89E59A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6134D01-B9F2-27E8-6827-67B6B8382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369D08-7780-EC6B-6F5A-286ECDC2E7E8}"/>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6" name="Tijdelijke aanduiding voor voettekst 5">
            <a:extLst>
              <a:ext uri="{FF2B5EF4-FFF2-40B4-BE49-F238E27FC236}">
                <a16:creationId xmlns:a16="http://schemas.microsoft.com/office/drawing/2014/main" id="{E7AC369F-94EA-D3C6-7315-D7EF0916A4A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8C84676-CC3E-03BD-1751-B3E5D1FE2A08}"/>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812947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C5F9A-2682-FF2D-B78C-7D2DF7C73AC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223D83D-3F9D-C7EE-17C0-7FB21D0AC6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8C8064A-359D-4137-AF1F-3BC5C255C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6CCFBD-9B8A-3C11-8150-EBA98F6F427B}"/>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6" name="Tijdelijke aanduiding voor voettekst 5">
            <a:extLst>
              <a:ext uri="{FF2B5EF4-FFF2-40B4-BE49-F238E27FC236}">
                <a16:creationId xmlns:a16="http://schemas.microsoft.com/office/drawing/2014/main" id="{6E9D4CB9-589A-3038-A5C9-0D51B16A9A4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56C21AA-6047-09E3-49AD-27B39CBCF507}"/>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2725647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3F04E4-918C-A45D-B802-BF3AA32E8EF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B69BFA2-395E-8569-6CF2-B04881D87B9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076432-FFAF-F71F-FCD4-CD907F2AE676}"/>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0CA85863-7C49-0FF2-F2B7-D9EE552E40F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A634A0-3E95-E50F-EAF5-70064FE9A2B8}"/>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4253924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41DE063-648D-898C-EC8F-4E903DEB37E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665C5F2-D961-3737-5CE6-55382FCCC58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F5DBF86-82AF-062D-964C-1DC60B95DA85}"/>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5958ECAA-8748-B942-BEF1-89429A2C04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B5E39B-836D-AD91-2B8C-0C081635B4E6}"/>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57634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links plaatje rechts">
    <p:spTree>
      <p:nvGrpSpPr>
        <p:cNvPr id="1" name=""/>
        <p:cNvGrpSpPr/>
        <p:nvPr/>
      </p:nvGrpSpPr>
      <p:grpSpPr>
        <a:xfrm>
          <a:off x="0" y="0"/>
          <a:ext cx="0" cy="0"/>
          <a:chOff x="0" y="0"/>
          <a:chExt cx="0" cy="0"/>
        </a:xfrm>
      </p:grpSpPr>
      <p:pic>
        <p:nvPicPr>
          <p:cNvPr id="7" name="Afbeelding 6" descr="Afbeelding met Graphics, Lettertype, grafische vormgeving, schermopname&#10;&#10;Automatisch gegenereerde beschrijving">
            <a:extLst>
              <a:ext uri="{FF2B5EF4-FFF2-40B4-BE49-F238E27FC236}">
                <a16:creationId xmlns:a16="http://schemas.microsoft.com/office/drawing/2014/main" id="{195D4557-C610-1494-F4D3-450ED95EF786}"/>
              </a:ext>
            </a:extLst>
          </p:cNvPr>
          <p:cNvPicPr>
            <a:picLocks noChangeAspect="1"/>
          </p:cNvPicPr>
          <p:nvPr userDrawn="1"/>
        </p:nvPicPr>
        <p:blipFill>
          <a:blip r:embed="rId2"/>
          <a:stretch>
            <a:fillRect/>
          </a:stretch>
        </p:blipFill>
        <p:spPr>
          <a:xfrm>
            <a:off x="10842258" y="271514"/>
            <a:ext cx="1095608" cy="450381"/>
          </a:xfrm>
          <a:prstGeom prst="rect">
            <a:avLst/>
          </a:prstGeom>
        </p:spPr>
      </p:pic>
      <p:sp>
        <p:nvSpPr>
          <p:cNvPr id="4" name="Tijdelijke aanduiding voor tekst 2">
            <a:extLst>
              <a:ext uri="{FF2B5EF4-FFF2-40B4-BE49-F238E27FC236}">
                <a16:creationId xmlns:a16="http://schemas.microsoft.com/office/drawing/2014/main" id="{D9602014-B127-E62C-8514-FD031DA9F05F}"/>
              </a:ext>
            </a:extLst>
          </p:cNvPr>
          <p:cNvSpPr>
            <a:spLocks noGrp="1"/>
          </p:cNvSpPr>
          <p:nvPr>
            <p:ph type="body" idx="12" hasCustomPrompt="1"/>
          </p:nvPr>
        </p:nvSpPr>
        <p:spPr>
          <a:xfrm>
            <a:off x="842996" y="2510526"/>
            <a:ext cx="5562666" cy="918474"/>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een titel toe te voegen</a:t>
            </a:r>
          </a:p>
        </p:txBody>
      </p:sp>
      <p:sp>
        <p:nvSpPr>
          <p:cNvPr id="5" name="Tijdelijke aanduiding voor tekst 2">
            <a:extLst>
              <a:ext uri="{FF2B5EF4-FFF2-40B4-BE49-F238E27FC236}">
                <a16:creationId xmlns:a16="http://schemas.microsoft.com/office/drawing/2014/main" id="{341DCFD3-04C6-4B7D-A5C6-6097842FB2D8}"/>
              </a:ext>
            </a:extLst>
          </p:cNvPr>
          <p:cNvSpPr>
            <a:spLocks noGrp="1"/>
          </p:cNvSpPr>
          <p:nvPr>
            <p:ph type="body" idx="15" hasCustomPrompt="1"/>
          </p:nvPr>
        </p:nvSpPr>
        <p:spPr>
          <a:xfrm>
            <a:off x="842996" y="3701660"/>
            <a:ext cx="5562666" cy="2488003"/>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a:p>
            <a:pPr lvl="0"/>
            <a:endParaRPr lang="nl-NL" dirty="0"/>
          </a:p>
          <a:p>
            <a:pPr lvl="0"/>
            <a:endParaRPr lang="nl-NL" dirty="0"/>
          </a:p>
        </p:txBody>
      </p:sp>
      <p:sp>
        <p:nvSpPr>
          <p:cNvPr id="8" name="Tijdelijke aanduiding voor inhoud 3">
            <a:extLst>
              <a:ext uri="{FF2B5EF4-FFF2-40B4-BE49-F238E27FC236}">
                <a16:creationId xmlns:a16="http://schemas.microsoft.com/office/drawing/2014/main" id="{57B84043-BBC0-6A38-BFF5-752372EE5D19}"/>
              </a:ext>
            </a:extLst>
          </p:cNvPr>
          <p:cNvSpPr>
            <a:spLocks noGrp="1"/>
          </p:cNvSpPr>
          <p:nvPr>
            <p:ph sz="half" idx="16" hasCustomPrompt="1"/>
          </p:nvPr>
        </p:nvSpPr>
        <p:spPr>
          <a:xfrm>
            <a:off x="6971899" y="981075"/>
            <a:ext cx="4377105" cy="5208588"/>
          </a:xfrm>
          <a:prstGeom prst="rect">
            <a:avLst/>
          </a:prstGeom>
        </p:spPr>
        <p:txBody>
          <a:bodyPr/>
          <a:lstStyle>
            <a:lvl1pPr marL="0" indent="0">
              <a:lnSpc>
                <a:spcPct val="100000"/>
              </a:lnSpc>
              <a:buNone/>
              <a:defRPr b="0" i="0">
                <a:solidFill>
                  <a:schemeClr val="accent6"/>
                </a:solidFill>
                <a:latin typeface="DM Sans 14pt" pitchFamily="2" charset="77"/>
              </a:defRPr>
            </a:lvl1pPr>
            <a:lvl2pPr>
              <a:defRPr b="0" i="0">
                <a:solidFill>
                  <a:schemeClr val="accent5"/>
                </a:solidFill>
                <a:latin typeface="DM Sans 14pt" pitchFamily="2" charset="77"/>
              </a:defRPr>
            </a:lvl2pPr>
            <a:lvl3pPr>
              <a:defRPr b="0" i="0">
                <a:solidFill>
                  <a:schemeClr val="accent5"/>
                </a:solidFill>
                <a:latin typeface="DM Sans 14pt" pitchFamily="2" charset="77"/>
              </a:defRPr>
            </a:lvl3pPr>
            <a:lvl4pPr>
              <a:defRPr b="0" i="0">
                <a:solidFill>
                  <a:schemeClr val="accent5"/>
                </a:solidFill>
                <a:latin typeface="DM Sans 14pt" pitchFamily="2" charset="77"/>
              </a:defRPr>
            </a:lvl4pPr>
            <a:lvl5pPr>
              <a:defRPr b="0" i="0">
                <a:solidFill>
                  <a:schemeClr val="accent5"/>
                </a:solidFill>
                <a:latin typeface="DM Sans 14pt" pitchFamily="2" charset="77"/>
              </a:defRPr>
            </a:lvl5pPr>
          </a:lstStyle>
          <a:p>
            <a:pPr lvl="0"/>
            <a:r>
              <a:rPr lang="nl-NL" dirty="0"/>
              <a:t>Klikken om een object toe te voegen</a:t>
            </a:r>
          </a:p>
        </p:txBody>
      </p:sp>
    </p:spTree>
    <p:extLst>
      <p:ext uri="{BB962C8B-B14F-4D97-AF65-F5344CB8AC3E}">
        <p14:creationId xmlns:p14="http://schemas.microsoft.com/office/powerpoint/2010/main" val="1356925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beeldvullend">
    <p:spTree>
      <p:nvGrpSpPr>
        <p:cNvPr id="1" name=""/>
        <p:cNvGrpSpPr/>
        <p:nvPr/>
      </p:nvGrpSpPr>
      <p:grpSpPr>
        <a:xfrm>
          <a:off x="0" y="0"/>
          <a:ext cx="0" cy="0"/>
          <a:chOff x="0" y="0"/>
          <a:chExt cx="0" cy="0"/>
        </a:xfrm>
      </p:grpSpPr>
      <p:pic>
        <p:nvPicPr>
          <p:cNvPr id="5" name="Afbeelding 4" descr="Afbeelding met waas, schermopname, wazig, Kleurrijkheid&#10;&#10;Automatisch gegenereerde beschrijving">
            <a:extLst>
              <a:ext uri="{FF2B5EF4-FFF2-40B4-BE49-F238E27FC236}">
                <a16:creationId xmlns:a16="http://schemas.microsoft.com/office/drawing/2014/main" id="{B2014371-E174-70C0-551C-5F4661BBAA99}"/>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0283D6A1-931C-5C3D-2656-CBB483E15CF0}"/>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7" name="Media Placeholder 6">
            <a:extLst>
              <a:ext uri="{FF2B5EF4-FFF2-40B4-BE49-F238E27FC236}">
                <a16:creationId xmlns:a16="http://schemas.microsoft.com/office/drawing/2014/main" id="{7A2C513B-D7CD-489A-E9A2-62B2347E9F51}"/>
              </a:ext>
            </a:extLst>
          </p:cNvPr>
          <p:cNvSpPr>
            <a:spLocks noGrp="1"/>
          </p:cNvSpPr>
          <p:nvPr>
            <p:ph type="media" sz="quarter" idx="10" hasCustomPrompt="1"/>
          </p:nvPr>
        </p:nvSpPr>
        <p:spPr>
          <a:xfrm>
            <a:off x="-1" y="0"/>
            <a:ext cx="12211249" cy="6877250"/>
          </a:xfrm>
          <a:prstGeom prst="rect">
            <a:avLst/>
          </a:prstGeom>
        </p:spPr>
        <p:txBody>
          <a:bodyPr anchor="ctr"/>
          <a:lstStyle>
            <a:lvl1pPr marL="0" indent="0" algn="ctr">
              <a:buNone/>
              <a:defRPr sz="2400">
                <a:solidFill>
                  <a:schemeClr val="accent6"/>
                </a:solidFill>
              </a:defRPr>
            </a:lvl1pPr>
          </a:lstStyle>
          <a:p>
            <a:r>
              <a:rPr lang="en-NL" dirty="0"/>
              <a:t>Klik om een beeldvullende video toe te voegen</a:t>
            </a:r>
          </a:p>
        </p:txBody>
      </p:sp>
    </p:spTree>
    <p:extLst>
      <p:ext uri="{BB962C8B-B14F-4D97-AF65-F5344CB8AC3E}">
        <p14:creationId xmlns:p14="http://schemas.microsoft.com/office/powerpoint/2010/main" val="401414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et video">
    <p:spTree>
      <p:nvGrpSpPr>
        <p:cNvPr id="1" name=""/>
        <p:cNvGrpSpPr/>
        <p:nvPr/>
      </p:nvGrpSpPr>
      <p:grpSpPr>
        <a:xfrm>
          <a:off x="0" y="0"/>
          <a:ext cx="0" cy="0"/>
          <a:chOff x="0" y="0"/>
          <a:chExt cx="0" cy="0"/>
        </a:xfrm>
      </p:grpSpPr>
      <p:pic>
        <p:nvPicPr>
          <p:cNvPr id="5" name="Afbeelding 4" descr="Afbeelding met waas, schermopname, wazig, Kleurrijkheid&#10;&#10;Automatisch gegenereerde beschrijving">
            <a:extLst>
              <a:ext uri="{FF2B5EF4-FFF2-40B4-BE49-F238E27FC236}">
                <a16:creationId xmlns:a16="http://schemas.microsoft.com/office/drawing/2014/main" id="{B2014371-E174-70C0-551C-5F4661BBAA99}"/>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0283D6A1-931C-5C3D-2656-CBB483E15CF0}"/>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2" name="Tijdelijke aanduiding voor tekst 2">
            <a:extLst>
              <a:ext uri="{FF2B5EF4-FFF2-40B4-BE49-F238E27FC236}">
                <a16:creationId xmlns:a16="http://schemas.microsoft.com/office/drawing/2014/main" id="{BB88B072-32EE-927A-2547-47C248576BB5}"/>
              </a:ext>
            </a:extLst>
          </p:cNvPr>
          <p:cNvSpPr>
            <a:spLocks noGrp="1"/>
          </p:cNvSpPr>
          <p:nvPr>
            <p:ph type="body" idx="11" hasCustomPrompt="1"/>
          </p:nvPr>
        </p:nvSpPr>
        <p:spPr>
          <a:xfrm>
            <a:off x="809459" y="1855772"/>
            <a:ext cx="3727004" cy="1394055"/>
          </a:xfrm>
          <a:prstGeom prst="rect">
            <a:avLst/>
          </a:prstGeom>
        </p:spPr>
        <p:txBody>
          <a:bodyPr/>
          <a:lstStyle>
            <a:lvl1pPr marL="0" indent="0">
              <a:lnSpc>
                <a:spcPct val="100000"/>
              </a:lnSpc>
              <a:spcBef>
                <a:spcPts val="0"/>
              </a:spcBef>
              <a:spcAft>
                <a:spcPts val="600"/>
              </a:spcAft>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een titel toe te voegen</a:t>
            </a:r>
          </a:p>
        </p:txBody>
      </p:sp>
      <p:sp>
        <p:nvSpPr>
          <p:cNvPr id="7" name="Media Placeholder 6">
            <a:extLst>
              <a:ext uri="{FF2B5EF4-FFF2-40B4-BE49-F238E27FC236}">
                <a16:creationId xmlns:a16="http://schemas.microsoft.com/office/drawing/2014/main" id="{C614D545-E993-E45D-4D49-DC3E84172007}"/>
              </a:ext>
            </a:extLst>
          </p:cNvPr>
          <p:cNvSpPr>
            <a:spLocks noGrp="1"/>
          </p:cNvSpPr>
          <p:nvPr>
            <p:ph type="media" sz="quarter" idx="12" hasCustomPrompt="1"/>
          </p:nvPr>
        </p:nvSpPr>
        <p:spPr>
          <a:xfrm>
            <a:off x="4782771" y="1855773"/>
            <a:ext cx="6599770" cy="3476060"/>
          </a:xfrm>
          <a:prstGeom prst="rect">
            <a:avLst/>
          </a:prstGeom>
        </p:spPr>
        <p:txBody>
          <a:bodyPr anchor="ctr"/>
          <a:lstStyle>
            <a:lvl1pPr marL="0" indent="0" algn="ctr">
              <a:buNone/>
              <a:defRPr sz="2400">
                <a:solidFill>
                  <a:schemeClr val="accent6"/>
                </a:solidFill>
                <a:latin typeface="DM Sans 14pt" pitchFamily="2" charset="77"/>
              </a:defRPr>
            </a:lvl1pPr>
          </a:lstStyle>
          <a:p>
            <a:r>
              <a:rPr lang="en-NL" dirty="0"/>
              <a:t>Klik hier om een video toe te voegen</a:t>
            </a:r>
          </a:p>
        </p:txBody>
      </p:sp>
      <p:sp>
        <p:nvSpPr>
          <p:cNvPr id="8" name="Tijdelijke aanduiding voor tekst 2">
            <a:extLst>
              <a:ext uri="{FF2B5EF4-FFF2-40B4-BE49-F238E27FC236}">
                <a16:creationId xmlns:a16="http://schemas.microsoft.com/office/drawing/2014/main" id="{B16C8EFB-9416-8DC5-A898-03EEE28BB67B}"/>
              </a:ext>
            </a:extLst>
          </p:cNvPr>
          <p:cNvSpPr>
            <a:spLocks noGrp="1"/>
          </p:cNvSpPr>
          <p:nvPr>
            <p:ph type="body" idx="15" hasCustomPrompt="1"/>
          </p:nvPr>
        </p:nvSpPr>
        <p:spPr>
          <a:xfrm>
            <a:off x="809459" y="3429000"/>
            <a:ext cx="3727004" cy="1902833"/>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a:p>
            <a:pPr lvl="0"/>
            <a:endParaRPr lang="nl-NL" dirty="0"/>
          </a:p>
          <a:p>
            <a:pPr lvl="0"/>
            <a:endParaRPr lang="nl-NL" dirty="0"/>
          </a:p>
        </p:txBody>
      </p:sp>
    </p:spTree>
    <p:extLst>
      <p:ext uri="{BB962C8B-B14F-4D97-AF65-F5344CB8AC3E}">
        <p14:creationId xmlns:p14="http://schemas.microsoft.com/office/powerpoint/2010/main" val="156403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Veel tekst">
    <p:spTree>
      <p:nvGrpSpPr>
        <p:cNvPr id="1" name=""/>
        <p:cNvGrpSpPr/>
        <p:nvPr/>
      </p:nvGrpSpPr>
      <p:grpSpPr>
        <a:xfrm>
          <a:off x="0" y="0"/>
          <a:ext cx="0" cy="0"/>
          <a:chOff x="0" y="0"/>
          <a:chExt cx="0" cy="0"/>
        </a:xfrm>
      </p:grpSpPr>
      <p:pic>
        <p:nvPicPr>
          <p:cNvPr id="11" name="Afbeelding 4" descr="Afbeelding met waas, schermopname, wazig, Kleurrijkheid&#10;&#10;Automatisch gegenereerde beschrijving">
            <a:extLst>
              <a:ext uri="{FF2B5EF4-FFF2-40B4-BE49-F238E27FC236}">
                <a16:creationId xmlns:a16="http://schemas.microsoft.com/office/drawing/2014/main" id="{A06E87C2-B1E3-8109-B67F-922F6D6DBD65}"/>
              </a:ext>
            </a:extLst>
          </p:cNvPr>
          <p:cNvPicPr>
            <a:picLocks noChangeAspect="1"/>
          </p:cNvPicPr>
          <p:nvPr userDrawn="1"/>
        </p:nvPicPr>
        <p:blipFill>
          <a:blip r:embed="rId2"/>
          <a:stretch>
            <a:fillRect/>
          </a:stretch>
        </p:blipFill>
        <p:spPr>
          <a:xfrm>
            <a:off x="6353243" y="5313146"/>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BFDFBE2D-8A5F-2D51-C529-E198360584F2}"/>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9" name="Tijdelijke aanduiding voor tekst 2">
            <a:extLst>
              <a:ext uri="{FF2B5EF4-FFF2-40B4-BE49-F238E27FC236}">
                <a16:creationId xmlns:a16="http://schemas.microsoft.com/office/drawing/2014/main" id="{E0F9CE8F-2BB2-D8E6-1EAF-5FAA269837B2}"/>
              </a:ext>
            </a:extLst>
          </p:cNvPr>
          <p:cNvSpPr>
            <a:spLocks noGrp="1"/>
          </p:cNvSpPr>
          <p:nvPr>
            <p:ph type="body" idx="13" hasCustomPrompt="1"/>
          </p:nvPr>
        </p:nvSpPr>
        <p:spPr>
          <a:xfrm>
            <a:off x="804123" y="1291517"/>
            <a:ext cx="5152293" cy="904047"/>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Vergelijking</a:t>
            </a:r>
          </a:p>
        </p:txBody>
      </p:sp>
      <p:sp>
        <p:nvSpPr>
          <p:cNvPr id="12" name="Rectangle 11">
            <a:extLst>
              <a:ext uri="{FF2B5EF4-FFF2-40B4-BE49-F238E27FC236}">
                <a16:creationId xmlns:a16="http://schemas.microsoft.com/office/drawing/2014/main" id="{8E1D10A0-A125-6102-54BA-13842801CF3E}"/>
              </a:ext>
            </a:extLst>
          </p:cNvPr>
          <p:cNvSpPr/>
          <p:nvPr userDrawn="1"/>
        </p:nvSpPr>
        <p:spPr>
          <a:xfrm>
            <a:off x="801426" y="2307517"/>
            <a:ext cx="3160974" cy="5716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3BF58FF6-43B5-4430-3B00-DAAB833A07F6}"/>
              </a:ext>
            </a:extLst>
          </p:cNvPr>
          <p:cNvSpPr/>
          <p:nvPr userDrawn="1"/>
        </p:nvSpPr>
        <p:spPr>
          <a:xfrm>
            <a:off x="801426" y="2866316"/>
            <a:ext cx="3160974" cy="278140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Tijdelijke aanduiding voor tekst 2">
            <a:extLst>
              <a:ext uri="{FF2B5EF4-FFF2-40B4-BE49-F238E27FC236}">
                <a16:creationId xmlns:a16="http://schemas.microsoft.com/office/drawing/2014/main" id="{3898BD46-97CD-7304-2421-4101434C2035}"/>
              </a:ext>
            </a:extLst>
          </p:cNvPr>
          <p:cNvSpPr>
            <a:spLocks noGrp="1"/>
          </p:cNvSpPr>
          <p:nvPr>
            <p:ph type="body" idx="18" hasCustomPrompt="1"/>
          </p:nvPr>
        </p:nvSpPr>
        <p:spPr>
          <a:xfrm>
            <a:off x="801426" y="2307517"/>
            <a:ext cx="3160974" cy="558800"/>
          </a:xfrm>
          <a:prstGeom prst="rect">
            <a:avLst/>
          </a:prstGeom>
        </p:spPr>
        <p:txBody>
          <a:bodyPr/>
          <a:lstStyle>
            <a:lvl1pPr marL="0" indent="0">
              <a:lnSpc>
                <a:spcPct val="120000"/>
              </a:lnSpc>
              <a:buNone/>
              <a:defRPr sz="2400" b="1"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Opsomming</a:t>
            </a:r>
          </a:p>
        </p:txBody>
      </p:sp>
      <p:sp>
        <p:nvSpPr>
          <p:cNvPr id="15" name="Tijdelijke aanduiding voor tekst 2">
            <a:extLst>
              <a:ext uri="{FF2B5EF4-FFF2-40B4-BE49-F238E27FC236}">
                <a16:creationId xmlns:a16="http://schemas.microsoft.com/office/drawing/2014/main" id="{734CF2BB-0065-5433-4DE0-8C3C679057DE}"/>
              </a:ext>
            </a:extLst>
          </p:cNvPr>
          <p:cNvSpPr>
            <a:spLocks noGrp="1"/>
          </p:cNvSpPr>
          <p:nvPr>
            <p:ph type="body" idx="19" hasCustomPrompt="1"/>
          </p:nvPr>
        </p:nvSpPr>
        <p:spPr>
          <a:xfrm>
            <a:off x="886093" y="3001783"/>
            <a:ext cx="2991507" cy="2645935"/>
          </a:xfrm>
          <a:prstGeom prst="rect">
            <a:avLst/>
          </a:prstGeom>
        </p:spPr>
        <p:txBody>
          <a:bodyPr/>
          <a:lstStyle>
            <a:lvl1pPr marL="342900" indent="-342900">
              <a:lnSpc>
                <a:spcPct val="120000"/>
              </a:lnSpc>
              <a:buFont typeface="Arial" panose="020B0604020202020204" pitchFamily="34" charset="0"/>
              <a:buChar char="•"/>
              <a:defRPr sz="2000" b="0" i="0">
                <a:solidFill>
                  <a:schemeClr val="tx2"/>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Test</a:t>
            </a:r>
          </a:p>
          <a:p>
            <a:r>
              <a:rPr lang="nl-NL" dirty="0"/>
              <a:t>Test</a:t>
            </a:r>
          </a:p>
          <a:p>
            <a:r>
              <a:rPr lang="nl-NL" dirty="0"/>
              <a:t>Test</a:t>
            </a:r>
          </a:p>
          <a:p>
            <a:r>
              <a:rPr lang="nl-NL" dirty="0"/>
              <a:t>Test</a:t>
            </a:r>
          </a:p>
        </p:txBody>
      </p:sp>
      <p:sp>
        <p:nvSpPr>
          <p:cNvPr id="16" name="Rectangle 15">
            <a:extLst>
              <a:ext uri="{FF2B5EF4-FFF2-40B4-BE49-F238E27FC236}">
                <a16:creationId xmlns:a16="http://schemas.microsoft.com/office/drawing/2014/main" id="{771BAAAA-E80E-AF98-499D-BFB2C63A0ED2}"/>
              </a:ext>
            </a:extLst>
          </p:cNvPr>
          <p:cNvSpPr/>
          <p:nvPr userDrawn="1"/>
        </p:nvSpPr>
        <p:spPr>
          <a:xfrm>
            <a:off x="4383731" y="2307517"/>
            <a:ext cx="3160974" cy="5716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Rectangle 16">
            <a:extLst>
              <a:ext uri="{FF2B5EF4-FFF2-40B4-BE49-F238E27FC236}">
                <a16:creationId xmlns:a16="http://schemas.microsoft.com/office/drawing/2014/main" id="{1CD99F03-D47D-EB51-7CE7-B07E004A2A6F}"/>
              </a:ext>
            </a:extLst>
          </p:cNvPr>
          <p:cNvSpPr/>
          <p:nvPr userDrawn="1"/>
        </p:nvSpPr>
        <p:spPr>
          <a:xfrm>
            <a:off x="4383731" y="2866316"/>
            <a:ext cx="3160974" cy="278140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Tijdelijke aanduiding voor tekst 2">
            <a:extLst>
              <a:ext uri="{FF2B5EF4-FFF2-40B4-BE49-F238E27FC236}">
                <a16:creationId xmlns:a16="http://schemas.microsoft.com/office/drawing/2014/main" id="{78B41E19-47F9-2A52-F106-7F66314B7EF9}"/>
              </a:ext>
            </a:extLst>
          </p:cNvPr>
          <p:cNvSpPr>
            <a:spLocks noGrp="1"/>
          </p:cNvSpPr>
          <p:nvPr>
            <p:ph type="body" idx="20" hasCustomPrompt="1"/>
          </p:nvPr>
        </p:nvSpPr>
        <p:spPr>
          <a:xfrm>
            <a:off x="4383731" y="2307517"/>
            <a:ext cx="2923908" cy="558800"/>
          </a:xfrm>
          <a:prstGeom prst="rect">
            <a:avLst/>
          </a:prstGeom>
        </p:spPr>
        <p:txBody>
          <a:bodyPr/>
          <a:lstStyle>
            <a:lvl1pPr marL="0" indent="0">
              <a:lnSpc>
                <a:spcPct val="120000"/>
              </a:lnSpc>
              <a:buNone/>
              <a:defRPr sz="2400" b="1"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Opsomming</a:t>
            </a:r>
          </a:p>
        </p:txBody>
      </p:sp>
      <p:sp>
        <p:nvSpPr>
          <p:cNvPr id="19" name="Tijdelijke aanduiding voor tekst 2">
            <a:extLst>
              <a:ext uri="{FF2B5EF4-FFF2-40B4-BE49-F238E27FC236}">
                <a16:creationId xmlns:a16="http://schemas.microsoft.com/office/drawing/2014/main" id="{57E49D9D-8603-05B8-905F-8F0338931161}"/>
              </a:ext>
            </a:extLst>
          </p:cNvPr>
          <p:cNvSpPr>
            <a:spLocks noGrp="1"/>
          </p:cNvSpPr>
          <p:nvPr>
            <p:ph type="body" idx="21" hasCustomPrompt="1"/>
          </p:nvPr>
        </p:nvSpPr>
        <p:spPr>
          <a:xfrm>
            <a:off x="4468398" y="3001783"/>
            <a:ext cx="2839241" cy="2645935"/>
          </a:xfrm>
          <a:prstGeom prst="rect">
            <a:avLst/>
          </a:prstGeom>
        </p:spPr>
        <p:txBody>
          <a:bodyPr/>
          <a:lstStyle>
            <a:lvl1pPr marL="342900" indent="-342900">
              <a:lnSpc>
                <a:spcPct val="120000"/>
              </a:lnSpc>
              <a:buFont typeface="Arial" panose="020B0604020202020204" pitchFamily="34" charset="0"/>
              <a:buChar char="•"/>
              <a:defRPr sz="2000" b="0" i="0">
                <a:solidFill>
                  <a:schemeClr val="tx2"/>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Test</a:t>
            </a:r>
          </a:p>
          <a:p>
            <a:r>
              <a:rPr lang="nl-NL" dirty="0"/>
              <a:t>Test</a:t>
            </a:r>
          </a:p>
          <a:p>
            <a:r>
              <a:rPr lang="nl-NL" dirty="0"/>
              <a:t>Test</a:t>
            </a:r>
          </a:p>
          <a:p>
            <a:r>
              <a:rPr lang="nl-NL" dirty="0"/>
              <a:t>Test</a:t>
            </a:r>
          </a:p>
        </p:txBody>
      </p:sp>
      <p:sp>
        <p:nvSpPr>
          <p:cNvPr id="22" name="Rectangle 21">
            <a:extLst>
              <a:ext uri="{FF2B5EF4-FFF2-40B4-BE49-F238E27FC236}">
                <a16:creationId xmlns:a16="http://schemas.microsoft.com/office/drawing/2014/main" id="{E7E85674-EFD2-4D0D-9DDE-3DDEBBECCAAA}"/>
              </a:ext>
            </a:extLst>
          </p:cNvPr>
          <p:cNvSpPr/>
          <p:nvPr userDrawn="1"/>
        </p:nvSpPr>
        <p:spPr>
          <a:xfrm>
            <a:off x="7966036" y="2307517"/>
            <a:ext cx="3160974" cy="5716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3" name="Rectangle 22">
            <a:extLst>
              <a:ext uri="{FF2B5EF4-FFF2-40B4-BE49-F238E27FC236}">
                <a16:creationId xmlns:a16="http://schemas.microsoft.com/office/drawing/2014/main" id="{192547DC-63CC-AB5C-9CD6-31D97E12D2D1}"/>
              </a:ext>
            </a:extLst>
          </p:cNvPr>
          <p:cNvSpPr/>
          <p:nvPr userDrawn="1"/>
        </p:nvSpPr>
        <p:spPr>
          <a:xfrm>
            <a:off x="7966036" y="2866316"/>
            <a:ext cx="3160974" cy="278140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Tijdelijke aanduiding voor tekst 2">
            <a:extLst>
              <a:ext uri="{FF2B5EF4-FFF2-40B4-BE49-F238E27FC236}">
                <a16:creationId xmlns:a16="http://schemas.microsoft.com/office/drawing/2014/main" id="{155F6A2C-7ED1-E531-1B1D-5D6A212DEEF3}"/>
              </a:ext>
            </a:extLst>
          </p:cNvPr>
          <p:cNvSpPr>
            <a:spLocks noGrp="1"/>
          </p:cNvSpPr>
          <p:nvPr>
            <p:ph type="body" idx="22" hasCustomPrompt="1"/>
          </p:nvPr>
        </p:nvSpPr>
        <p:spPr>
          <a:xfrm>
            <a:off x="7966036" y="2307517"/>
            <a:ext cx="2923908" cy="558800"/>
          </a:xfrm>
          <a:prstGeom prst="rect">
            <a:avLst/>
          </a:prstGeom>
        </p:spPr>
        <p:txBody>
          <a:bodyPr/>
          <a:lstStyle>
            <a:lvl1pPr marL="0" indent="0">
              <a:lnSpc>
                <a:spcPct val="120000"/>
              </a:lnSpc>
              <a:buNone/>
              <a:defRPr sz="2400" b="1"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Opsomming</a:t>
            </a:r>
          </a:p>
        </p:txBody>
      </p:sp>
      <p:sp>
        <p:nvSpPr>
          <p:cNvPr id="25" name="Tijdelijke aanduiding voor tekst 2">
            <a:extLst>
              <a:ext uri="{FF2B5EF4-FFF2-40B4-BE49-F238E27FC236}">
                <a16:creationId xmlns:a16="http://schemas.microsoft.com/office/drawing/2014/main" id="{6490EE42-A8D9-F944-0596-018E4ED61DD6}"/>
              </a:ext>
            </a:extLst>
          </p:cNvPr>
          <p:cNvSpPr>
            <a:spLocks noGrp="1"/>
          </p:cNvSpPr>
          <p:nvPr>
            <p:ph type="body" idx="23" hasCustomPrompt="1"/>
          </p:nvPr>
        </p:nvSpPr>
        <p:spPr>
          <a:xfrm>
            <a:off x="8050703" y="3001783"/>
            <a:ext cx="2991507" cy="2645935"/>
          </a:xfrm>
          <a:prstGeom prst="rect">
            <a:avLst/>
          </a:prstGeom>
        </p:spPr>
        <p:txBody>
          <a:bodyPr/>
          <a:lstStyle>
            <a:lvl1pPr marL="342900" indent="-342900">
              <a:lnSpc>
                <a:spcPct val="120000"/>
              </a:lnSpc>
              <a:buFont typeface="Arial" panose="020B0604020202020204" pitchFamily="34" charset="0"/>
              <a:buChar char="•"/>
              <a:defRPr sz="2000" b="0" i="0">
                <a:solidFill>
                  <a:schemeClr val="tx2"/>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Test</a:t>
            </a:r>
          </a:p>
          <a:p>
            <a:r>
              <a:rPr lang="nl-NL" dirty="0"/>
              <a:t>Test</a:t>
            </a:r>
          </a:p>
          <a:p>
            <a:r>
              <a:rPr lang="nl-NL" dirty="0"/>
              <a:t>Test</a:t>
            </a:r>
          </a:p>
          <a:p>
            <a:r>
              <a:rPr lang="nl-NL" dirty="0"/>
              <a:t>Test</a:t>
            </a:r>
          </a:p>
        </p:txBody>
      </p:sp>
    </p:spTree>
    <p:extLst>
      <p:ext uri="{BB962C8B-B14F-4D97-AF65-F5344CB8AC3E}">
        <p14:creationId xmlns:p14="http://schemas.microsoft.com/office/powerpoint/2010/main" val="592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Veel tek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12A403-E32A-74BD-4A65-0961CB43BAF8}"/>
              </a:ext>
            </a:extLst>
          </p:cNvPr>
          <p:cNvSpPr/>
          <p:nvPr userDrawn="1"/>
        </p:nvSpPr>
        <p:spPr>
          <a:xfrm>
            <a:off x="6237769" y="2857397"/>
            <a:ext cx="5152293" cy="5716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99937392-14B0-23F5-DDA5-A299371566E8}"/>
              </a:ext>
            </a:extLst>
          </p:cNvPr>
          <p:cNvSpPr/>
          <p:nvPr userDrawn="1"/>
        </p:nvSpPr>
        <p:spPr>
          <a:xfrm>
            <a:off x="6237769" y="3416197"/>
            <a:ext cx="5152293" cy="1916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1" name="Afbeelding 4" descr="Afbeelding met waas, schermopname, wazig, Kleurrijkheid&#10;&#10;Automatisch gegenereerde beschrijving">
            <a:extLst>
              <a:ext uri="{FF2B5EF4-FFF2-40B4-BE49-F238E27FC236}">
                <a16:creationId xmlns:a16="http://schemas.microsoft.com/office/drawing/2014/main" id="{A06E87C2-B1E3-8109-B67F-922F6D6DBD65}"/>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BFDFBE2D-8A5F-2D51-C529-E198360584F2}"/>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2" name="Tijdelijke aanduiding voor tekst 2">
            <a:extLst>
              <a:ext uri="{FF2B5EF4-FFF2-40B4-BE49-F238E27FC236}">
                <a16:creationId xmlns:a16="http://schemas.microsoft.com/office/drawing/2014/main" id="{4CE6FC6F-8005-3C92-9935-BCFB87ECEBB0}"/>
              </a:ext>
            </a:extLst>
          </p:cNvPr>
          <p:cNvSpPr>
            <a:spLocks noGrp="1"/>
          </p:cNvSpPr>
          <p:nvPr>
            <p:ph type="body" idx="13" hasCustomPrompt="1"/>
          </p:nvPr>
        </p:nvSpPr>
        <p:spPr>
          <a:xfrm>
            <a:off x="804123" y="1748717"/>
            <a:ext cx="5152293" cy="904047"/>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de tekststijl te bewerken</a:t>
            </a:r>
          </a:p>
        </p:txBody>
      </p:sp>
      <p:sp>
        <p:nvSpPr>
          <p:cNvPr id="7" name="Tijdelijke aanduiding voor tekst 2">
            <a:extLst>
              <a:ext uri="{FF2B5EF4-FFF2-40B4-BE49-F238E27FC236}">
                <a16:creationId xmlns:a16="http://schemas.microsoft.com/office/drawing/2014/main" id="{F3975CAB-FAF7-DFCD-72C8-B66EDE5F54E0}"/>
              </a:ext>
            </a:extLst>
          </p:cNvPr>
          <p:cNvSpPr>
            <a:spLocks noGrp="1"/>
          </p:cNvSpPr>
          <p:nvPr>
            <p:ph type="body" idx="14" hasCustomPrompt="1"/>
          </p:nvPr>
        </p:nvSpPr>
        <p:spPr>
          <a:xfrm>
            <a:off x="804123"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
        <p:nvSpPr>
          <p:cNvPr id="10" name="Tijdelijke aanduiding voor tekst 2">
            <a:extLst>
              <a:ext uri="{FF2B5EF4-FFF2-40B4-BE49-F238E27FC236}">
                <a16:creationId xmlns:a16="http://schemas.microsoft.com/office/drawing/2014/main" id="{3056FCE9-3FBC-DBC8-E29B-9ECA80E5783C}"/>
              </a:ext>
            </a:extLst>
          </p:cNvPr>
          <p:cNvSpPr>
            <a:spLocks noGrp="1"/>
          </p:cNvSpPr>
          <p:nvPr>
            <p:ph type="body" idx="16" hasCustomPrompt="1"/>
          </p:nvPr>
        </p:nvSpPr>
        <p:spPr>
          <a:xfrm>
            <a:off x="6237769" y="2857397"/>
            <a:ext cx="5152293" cy="558800"/>
          </a:xfrm>
          <a:prstGeom prst="rect">
            <a:avLst/>
          </a:prstGeom>
        </p:spPr>
        <p:txBody>
          <a:bodyPr/>
          <a:lstStyle>
            <a:lvl1pPr marL="0" indent="0">
              <a:lnSpc>
                <a:spcPct val="120000"/>
              </a:lnSpc>
              <a:buNone/>
              <a:defRPr sz="2400" b="1"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
        <p:nvSpPr>
          <p:cNvPr id="6" name="Tijdelijke aanduiding voor tekst 2">
            <a:extLst>
              <a:ext uri="{FF2B5EF4-FFF2-40B4-BE49-F238E27FC236}">
                <a16:creationId xmlns:a16="http://schemas.microsoft.com/office/drawing/2014/main" id="{ACD407F4-C76C-F595-05C9-489033AC986F}"/>
              </a:ext>
            </a:extLst>
          </p:cNvPr>
          <p:cNvSpPr>
            <a:spLocks noGrp="1"/>
          </p:cNvSpPr>
          <p:nvPr>
            <p:ph type="body" idx="17" hasCustomPrompt="1"/>
          </p:nvPr>
        </p:nvSpPr>
        <p:spPr>
          <a:xfrm>
            <a:off x="6322436" y="3551664"/>
            <a:ext cx="5065441" cy="1544854"/>
          </a:xfrm>
          <a:prstGeom prst="rect">
            <a:avLst/>
          </a:prstGeom>
        </p:spPr>
        <p:txBody>
          <a:bodyPr/>
          <a:lstStyle>
            <a:lvl1pPr marL="0" indent="0">
              <a:lnSpc>
                <a:spcPct val="120000"/>
              </a:lnSpc>
              <a:buNone/>
              <a:defRPr sz="2400" b="0" i="0">
                <a:solidFill>
                  <a:schemeClr val="tx2"/>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Dit blok kan gebruikt worden als highlight/waarschuwing/let op.</a:t>
            </a:r>
          </a:p>
        </p:txBody>
      </p:sp>
    </p:spTree>
    <p:extLst>
      <p:ext uri="{BB962C8B-B14F-4D97-AF65-F5344CB8AC3E}">
        <p14:creationId xmlns:p14="http://schemas.microsoft.com/office/powerpoint/2010/main" val="82744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kst met video">
    <p:spTree>
      <p:nvGrpSpPr>
        <p:cNvPr id="1" name=""/>
        <p:cNvGrpSpPr/>
        <p:nvPr/>
      </p:nvGrpSpPr>
      <p:grpSpPr>
        <a:xfrm>
          <a:off x="0" y="0"/>
          <a:ext cx="0" cy="0"/>
          <a:chOff x="0" y="0"/>
          <a:chExt cx="0" cy="0"/>
        </a:xfrm>
      </p:grpSpPr>
      <p:pic>
        <p:nvPicPr>
          <p:cNvPr id="13" name="Afbeelding 4" descr="Afbeelding met waas, schermopname, wazig, Kleurrijkheid&#10;&#10;Automatisch gegenereerde beschrijving">
            <a:extLst>
              <a:ext uri="{FF2B5EF4-FFF2-40B4-BE49-F238E27FC236}">
                <a16:creationId xmlns:a16="http://schemas.microsoft.com/office/drawing/2014/main" id="{F1FB6581-88AD-4F0B-56A8-805A297EE14A}"/>
              </a:ext>
            </a:extLst>
          </p:cNvPr>
          <p:cNvPicPr>
            <a:picLocks noChangeAspect="1"/>
          </p:cNvPicPr>
          <p:nvPr userDrawn="1"/>
        </p:nvPicPr>
        <p:blipFill>
          <a:blip r:embed="rId2"/>
          <a:srcRect l="14626"/>
          <a:stretch/>
        </p:blipFill>
        <p:spPr>
          <a:xfrm>
            <a:off x="0" y="3099872"/>
            <a:ext cx="12192000" cy="3778451"/>
          </a:xfrm>
          <a:prstGeom prst="rect">
            <a:avLst/>
          </a:prstGeom>
        </p:spPr>
      </p:pic>
      <p:sp>
        <p:nvSpPr>
          <p:cNvPr id="6" name="Picture Placeholder 9">
            <a:extLst>
              <a:ext uri="{FF2B5EF4-FFF2-40B4-BE49-F238E27FC236}">
                <a16:creationId xmlns:a16="http://schemas.microsoft.com/office/drawing/2014/main" id="{2286BE16-14B6-F414-B98C-CC31110C5AA7}"/>
              </a:ext>
            </a:extLst>
          </p:cNvPr>
          <p:cNvSpPr>
            <a:spLocks noGrp="1"/>
          </p:cNvSpPr>
          <p:nvPr>
            <p:ph type="pic" sz="quarter" idx="12" hasCustomPrompt="1"/>
          </p:nvPr>
        </p:nvSpPr>
        <p:spPr>
          <a:xfrm>
            <a:off x="12566" y="157"/>
            <a:ext cx="4838700" cy="6878166"/>
          </a:xfrm>
          <a:prstGeom prst="rect">
            <a:avLst/>
          </a:prstGeom>
        </p:spPr>
        <p:txBody>
          <a:bodyPr anchor="ctr"/>
          <a:lstStyle>
            <a:lvl1pPr marL="0" indent="0" algn="ctr">
              <a:buNone/>
              <a:defRPr sz="2400" b="0">
                <a:solidFill>
                  <a:schemeClr val="accent6"/>
                </a:solidFill>
                <a:latin typeface="DM Sans 14pt" pitchFamily="2" charset="77"/>
              </a:defRPr>
            </a:lvl1pPr>
          </a:lstStyle>
          <a:p>
            <a:r>
              <a:rPr lang="en-NL" dirty="0"/>
              <a:t>Placeholder foto</a:t>
            </a:r>
          </a:p>
        </p:txBody>
      </p:sp>
      <p:sp>
        <p:nvSpPr>
          <p:cNvPr id="2" name="Tijdelijke aanduiding voor tekst 2">
            <a:extLst>
              <a:ext uri="{FF2B5EF4-FFF2-40B4-BE49-F238E27FC236}">
                <a16:creationId xmlns:a16="http://schemas.microsoft.com/office/drawing/2014/main" id="{BB88B072-32EE-927A-2547-47C248576BB5}"/>
              </a:ext>
            </a:extLst>
          </p:cNvPr>
          <p:cNvSpPr>
            <a:spLocks noGrp="1"/>
          </p:cNvSpPr>
          <p:nvPr>
            <p:ph type="body" idx="11" hasCustomPrompt="1"/>
          </p:nvPr>
        </p:nvSpPr>
        <p:spPr>
          <a:xfrm>
            <a:off x="5773776" y="1342003"/>
            <a:ext cx="5562666" cy="1394055"/>
          </a:xfrm>
          <a:prstGeom prst="rect">
            <a:avLst/>
          </a:prstGeom>
        </p:spPr>
        <p:txBody>
          <a:bodyPr/>
          <a:lstStyle>
            <a:lvl1pPr marL="0" indent="0">
              <a:lnSpc>
                <a:spcPct val="100000"/>
              </a:lnSpc>
              <a:spcBef>
                <a:spcPts val="0"/>
              </a:spcBef>
              <a:spcAft>
                <a:spcPts val="600"/>
              </a:spcAft>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een titel toe te voegen</a:t>
            </a:r>
          </a:p>
        </p:txBody>
      </p:sp>
      <p:sp>
        <p:nvSpPr>
          <p:cNvPr id="8" name="Tijdelijke aanduiding voor tekst 2">
            <a:extLst>
              <a:ext uri="{FF2B5EF4-FFF2-40B4-BE49-F238E27FC236}">
                <a16:creationId xmlns:a16="http://schemas.microsoft.com/office/drawing/2014/main" id="{B16C8EFB-9416-8DC5-A898-03EEE28BB67B}"/>
              </a:ext>
            </a:extLst>
          </p:cNvPr>
          <p:cNvSpPr>
            <a:spLocks noGrp="1"/>
          </p:cNvSpPr>
          <p:nvPr>
            <p:ph type="body" idx="15" hasCustomPrompt="1"/>
          </p:nvPr>
        </p:nvSpPr>
        <p:spPr>
          <a:xfrm>
            <a:off x="5773776" y="2736059"/>
            <a:ext cx="5562666" cy="2082006"/>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a:p>
            <a:pPr lvl="0"/>
            <a:endParaRPr lang="nl-NL" dirty="0"/>
          </a:p>
          <a:p>
            <a:pPr lvl="0"/>
            <a:endParaRPr lang="nl-NL" dirty="0"/>
          </a:p>
        </p:txBody>
      </p:sp>
      <p:pic>
        <p:nvPicPr>
          <p:cNvPr id="10" name="Afbeelding 2" descr="Afbeelding met Graphics, Lettertype, grafische vormgeving, schermopname&#10;&#10;Automatisch gegenereerde beschrijving">
            <a:extLst>
              <a:ext uri="{FF2B5EF4-FFF2-40B4-BE49-F238E27FC236}">
                <a16:creationId xmlns:a16="http://schemas.microsoft.com/office/drawing/2014/main" id="{B332E10D-ACE6-E7E1-B378-6C4607B76272}"/>
              </a:ext>
            </a:extLst>
          </p:cNvPr>
          <p:cNvPicPr>
            <a:picLocks noChangeAspect="1"/>
          </p:cNvPicPr>
          <p:nvPr userDrawn="1"/>
        </p:nvPicPr>
        <p:blipFill>
          <a:blip r:embed="rId3"/>
          <a:stretch>
            <a:fillRect/>
          </a:stretch>
        </p:blipFill>
        <p:spPr>
          <a:xfrm>
            <a:off x="10842258" y="271514"/>
            <a:ext cx="1095608" cy="450381"/>
          </a:xfrm>
          <a:prstGeom prst="rect">
            <a:avLst/>
          </a:prstGeom>
        </p:spPr>
      </p:pic>
    </p:spTree>
    <p:extLst>
      <p:ext uri="{BB962C8B-B14F-4D97-AF65-F5344CB8AC3E}">
        <p14:creationId xmlns:p14="http://schemas.microsoft.com/office/powerpoint/2010/main" val="2117389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456184"/>
      </p:ext>
    </p:extLst>
  </p:cSld>
  <p:clrMap bg1="lt1" tx1="dk1" bg2="lt2" tx2="dk2" accent1="accent1" accent2="accent2" accent3="accent3" accent4="accent4" accent5="accent5" accent6="accent6" hlink="hlink" folHlink="folHlink"/>
  <p:sldLayoutIdLst>
    <p:sldLayoutId id="2147483669" r:id="rId1"/>
    <p:sldLayoutId id="2147483650" r:id="rId2"/>
    <p:sldLayoutId id="2147483653" r:id="rId3"/>
    <p:sldLayoutId id="2147483651" r:id="rId4"/>
    <p:sldLayoutId id="2147483670" r:id="rId5"/>
    <p:sldLayoutId id="2147483649" r:id="rId6"/>
    <p:sldLayoutId id="2147483687" r:id="rId7"/>
    <p:sldLayoutId id="2147483686" r:id="rId8"/>
    <p:sldLayoutId id="2147483683" r:id="rId9"/>
    <p:sldLayoutId id="2147483684" r:id="rId10"/>
    <p:sldLayoutId id="2147483654" r:id="rId11"/>
    <p:sldLayoutId id="2147483688" r:id="rId12"/>
  </p:sldLayoutIdLst>
  <p:hf sldNum="0" hdr="0" ftr="0" dt="0"/>
  <p:txStyles>
    <p:titleStyle>
      <a:lvl1pPr algn="l" defTabSz="914400" rtl="0" eaLnBrk="1" latinLnBrk="0" hangingPunct="1">
        <a:lnSpc>
          <a:spcPct val="90000"/>
        </a:lnSpc>
        <a:spcBef>
          <a:spcPct val="0"/>
        </a:spcBef>
        <a:buNone/>
        <a:defRPr lang="nl-NL" sz="6000" b="1" i="0" kern="1200" dirty="0">
          <a:solidFill>
            <a:schemeClr val="tx1"/>
          </a:solidFill>
          <a:latin typeface="Sohne Breit Extrafett" panose="020B050503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20B80-5035-FD67-B878-7840870C7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C27FCBFD-D8B2-A019-825C-6200CECDE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A728A0B-B060-45E1-748B-440FAF8257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82357790-8868-430B-4897-F806F0CF7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FD6524CD-7CF8-D277-A437-0102155085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77B3DD-05FE-0341-9E96-0EAAF4BAFE0B}" type="slidenum">
              <a:rPr lang="en-NL" smtClean="0"/>
              <a:t>‹nr.›</a:t>
            </a:fld>
            <a:endParaRPr lang="en-NL"/>
          </a:p>
        </p:txBody>
      </p:sp>
    </p:spTree>
    <p:extLst>
      <p:ext uri="{BB962C8B-B14F-4D97-AF65-F5344CB8AC3E}">
        <p14:creationId xmlns:p14="http://schemas.microsoft.com/office/powerpoint/2010/main" val="230066227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7245461-EC24-9198-F37A-2FCD505AE6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DCB9F818-DED4-2128-CC9E-978C91D03E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FB1EEFEB-AE96-2025-D29A-2BCC16C657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D0E725B4-3A28-B338-380B-F7C100647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874C3FB-B559-EA1D-6EBD-9C8B3754B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279425-C6A5-470E-92FE-893FC2751C7D}" type="slidenum">
              <a:rPr lang="nl-NL" smtClean="0"/>
              <a:t>‹nr.›</a:t>
            </a:fld>
            <a:endParaRPr lang="nl-NL"/>
          </a:p>
        </p:txBody>
      </p:sp>
    </p:spTree>
    <p:extLst>
      <p:ext uri="{BB962C8B-B14F-4D97-AF65-F5344CB8AC3E}">
        <p14:creationId xmlns:p14="http://schemas.microsoft.com/office/powerpoint/2010/main" val="1917849560"/>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DM Sans 14p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9E173-88CC-8ED4-1DF2-1E068BD4DC09}"/>
              </a:ext>
            </a:extLst>
          </p:cNvPr>
          <p:cNvSpPr>
            <a:spLocks noGrp="1"/>
          </p:cNvSpPr>
          <p:nvPr>
            <p:ph type="ctrTitle"/>
          </p:nvPr>
        </p:nvSpPr>
        <p:spPr>
          <a:xfrm>
            <a:off x="592411" y="564224"/>
            <a:ext cx="9144000" cy="385803"/>
          </a:xfrm>
        </p:spPr>
        <p:txBody>
          <a:bodyPr/>
          <a:lstStyle/>
          <a:p>
            <a:r>
              <a:rPr lang="nl-NL" dirty="0"/>
              <a:t>Docenteninstructie</a:t>
            </a:r>
          </a:p>
        </p:txBody>
      </p:sp>
      <p:sp>
        <p:nvSpPr>
          <p:cNvPr id="3" name="Ondertitel 2">
            <a:extLst>
              <a:ext uri="{FF2B5EF4-FFF2-40B4-BE49-F238E27FC236}">
                <a16:creationId xmlns:a16="http://schemas.microsoft.com/office/drawing/2014/main" id="{10D548CB-8CF3-35B4-C50A-6405A90EAEA5}"/>
              </a:ext>
            </a:extLst>
          </p:cNvPr>
          <p:cNvSpPr>
            <a:spLocks noGrp="1"/>
          </p:cNvSpPr>
          <p:nvPr>
            <p:ph type="subTitle" idx="1"/>
          </p:nvPr>
        </p:nvSpPr>
        <p:spPr>
          <a:xfrm>
            <a:off x="475013" y="1368585"/>
            <a:ext cx="10842171" cy="4925191"/>
          </a:xfrm>
        </p:spPr>
        <p:txBody>
          <a:bodyPr/>
          <a:lstStyle/>
          <a:p>
            <a:r>
              <a:rPr lang="nl-NL" sz="1800" dirty="0"/>
              <a:t>Slide 5 – 6: Activatie van leerlingen. Ze gaan overeenkomsten zien tussen beroepen, of in dit geval voetballen en deelnemen aan het verkeer (slide 5), of gespreksvoering (slide 6). Zie voor toelichting de opmerkingen in de slides. (werkblad gebruiken)</a:t>
            </a:r>
          </a:p>
          <a:p>
            <a:r>
              <a:rPr lang="nl-NL" sz="1800" dirty="0"/>
              <a:t>Slide 7: Groepsgesprek. Je kunt hier eventueel werken met ‘</a:t>
            </a:r>
            <a:r>
              <a:rPr lang="nl-NL" sz="1800" dirty="0" err="1"/>
              <a:t>sticky</a:t>
            </a:r>
            <a:r>
              <a:rPr lang="nl-NL" sz="1800" dirty="0"/>
              <a:t> notes’ en de leerlingen genoemde skills laten bundelen.</a:t>
            </a:r>
          </a:p>
          <a:p>
            <a:r>
              <a:rPr lang="nl-NL" sz="1800" dirty="0"/>
              <a:t>Slide 8: Je wordt aangenomen vanwege je … skills. Opnieuw activeren. Vanwege welke skills worden mensen aangenomen?</a:t>
            </a:r>
          </a:p>
          <a:p>
            <a:r>
              <a:rPr lang="nl-NL" sz="1800" dirty="0"/>
              <a:t>Slide 9: Maar.. switchen gaat niet altijd vanzelf, bijvoorbeeld wanneer specifieke kennis of diploma’s gewenst zijn. Dus wél zo goed mogelijk nadenken over een richting die past. Het accent heeft nu vooral gericht op het gemakkelijke switchen, maar sommige beroepen vragen natuurlijk specifieke kennis. In dat geval vraagt switch een (grote) inspanning in geld en tijd (deeltijd opleiding volgen etc.)</a:t>
            </a:r>
          </a:p>
          <a:p>
            <a:r>
              <a:rPr lang="nl-NL" sz="1800" dirty="0"/>
              <a:t>Slide 10: werkblad gebruiken.</a:t>
            </a:r>
          </a:p>
          <a:p>
            <a:r>
              <a:rPr lang="nl-NL" sz="1800" dirty="0"/>
              <a:t>Slide 11: Samenvatting én doorlopend proces, ook na afronden studie.</a:t>
            </a:r>
          </a:p>
          <a:p>
            <a:r>
              <a:rPr lang="nl-NL" sz="1800" dirty="0"/>
              <a:t>Slide 13 – 14: Let op de animatie. Bespreek telkens met de groep wat de vervolgstap kan zijn.</a:t>
            </a:r>
          </a:p>
          <a:p>
            <a:r>
              <a:rPr lang="nl-NL" sz="1800" dirty="0"/>
              <a:t>Slide 15 / opdracht 3: Loopt een leerling vast? </a:t>
            </a:r>
            <a:r>
              <a:rPr lang="nl-NL" sz="1800" dirty="0">
                <a:sym typeface="Wingdings" panose="05000000000000000000" pitchFamily="2" charset="2"/>
              </a:rPr>
              <a:t></a:t>
            </a:r>
            <a:r>
              <a:rPr lang="nl-NL" sz="1800" dirty="0"/>
              <a:t> wat wil je deze zomervakantie gaan doen? Beschrijf de ideale vakantie / bijbaan.</a:t>
            </a:r>
          </a:p>
          <a:p>
            <a:endParaRPr lang="nl-NL" sz="1800" dirty="0"/>
          </a:p>
        </p:txBody>
      </p:sp>
    </p:spTree>
    <p:extLst>
      <p:ext uri="{BB962C8B-B14F-4D97-AF65-F5344CB8AC3E}">
        <p14:creationId xmlns:p14="http://schemas.microsoft.com/office/powerpoint/2010/main" val="2849527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51F27C7-FC5B-E0FF-B4B8-88731304AD3E}"/>
              </a:ext>
            </a:extLst>
          </p:cNvPr>
          <p:cNvSpPr>
            <a:spLocks noGrp="1"/>
          </p:cNvSpPr>
          <p:nvPr>
            <p:ph type="body" idx="12"/>
          </p:nvPr>
        </p:nvSpPr>
        <p:spPr>
          <a:xfrm>
            <a:off x="842996" y="3339521"/>
            <a:ext cx="5562666" cy="1274418"/>
          </a:xfrm>
        </p:spPr>
        <p:txBody>
          <a:bodyPr>
            <a:normAutofit/>
          </a:bodyPr>
          <a:lstStyle/>
          <a:p>
            <a:r>
              <a:rPr lang="nl-NL" sz="2400" b="0" dirty="0"/>
              <a:t>2b: Maak een lijst van 5 beroepen waar vanuit je </a:t>
            </a:r>
            <a:r>
              <a:rPr lang="nl-NL" sz="2400" dirty="0"/>
              <a:t>lástig</a:t>
            </a:r>
            <a:r>
              <a:rPr lang="nl-NL" sz="2400" b="0" dirty="0"/>
              <a:t> een overstap naar een andere sector/beroep kunt maken. </a:t>
            </a:r>
          </a:p>
        </p:txBody>
      </p:sp>
      <p:pic>
        <p:nvPicPr>
          <p:cNvPr id="6" name="Tijdelijke aanduiding voor inhoud 5" descr="Collega's die aan project werken">
            <a:extLst>
              <a:ext uri="{FF2B5EF4-FFF2-40B4-BE49-F238E27FC236}">
                <a16:creationId xmlns:a16="http://schemas.microsoft.com/office/drawing/2014/main" id="{958924F6-4338-2B99-71A8-DFACE900CF15}"/>
              </a:ext>
            </a:extLst>
          </p:cNvPr>
          <p:cNvPicPr>
            <a:picLocks noGrp="1" noChangeAspect="1"/>
          </p:cNvPicPr>
          <p:nvPr>
            <p:ph sz="half" idx="16"/>
          </p:nvPr>
        </p:nvPicPr>
        <p:blipFill>
          <a:blip r:embed="rId3"/>
          <a:srcRect l="19627" r="24279" b="1"/>
          <a:stretch>
            <a:fillRect/>
          </a:stretch>
        </p:blipFill>
        <p:spPr>
          <a:xfrm>
            <a:off x="6971899" y="981075"/>
            <a:ext cx="4377105" cy="5208588"/>
          </a:xfrm>
          <a:noFill/>
        </p:spPr>
      </p:pic>
      <p:sp>
        <p:nvSpPr>
          <p:cNvPr id="7" name="Tijdelijke aanduiding voor tekst 1">
            <a:extLst>
              <a:ext uri="{FF2B5EF4-FFF2-40B4-BE49-F238E27FC236}">
                <a16:creationId xmlns:a16="http://schemas.microsoft.com/office/drawing/2014/main" id="{542D235B-9CE4-750A-812D-96DB73BBB6C7}"/>
              </a:ext>
            </a:extLst>
          </p:cNvPr>
          <p:cNvSpPr txBox="1">
            <a:spLocks/>
          </p:cNvSpPr>
          <p:nvPr/>
        </p:nvSpPr>
        <p:spPr>
          <a:xfrm>
            <a:off x="842996" y="1936644"/>
            <a:ext cx="5562666" cy="1274418"/>
          </a:xfrm>
          <a:prstGeom prst="rect">
            <a:avLst/>
          </a:prstGeom>
        </p:spPr>
        <p:txBody>
          <a:bodyPr>
            <a:normAutofit/>
          </a:bodyPr>
          <a:lstStyle>
            <a:lvl1pPr marL="0" indent="0" algn="l" defTabSz="914400" rtl="0" eaLnBrk="1" latinLnBrk="0" hangingPunct="1">
              <a:lnSpc>
                <a:spcPct val="100000"/>
              </a:lnSpc>
              <a:spcBef>
                <a:spcPts val="1000"/>
              </a:spcBef>
              <a:buFont typeface="Arial" panose="020B0604020202020204" pitchFamily="34" charset="0"/>
              <a:buNone/>
              <a:defRPr sz="3200" b="1" i="0" kern="1200">
                <a:solidFill>
                  <a:schemeClr val="accent5"/>
                </a:solidFill>
                <a:latin typeface="DM Sans 14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0" dirty="0"/>
              <a:t>2a: Maak een lijst van 5 beroepen waar vanuit je </a:t>
            </a:r>
            <a:r>
              <a:rPr lang="nl-NL" sz="2400" dirty="0"/>
              <a:t>gemakkelijk</a:t>
            </a:r>
            <a:r>
              <a:rPr lang="nl-NL" sz="2400" b="0" dirty="0"/>
              <a:t> een overstap naar een andere sector/beroep kunt maken.</a:t>
            </a:r>
          </a:p>
        </p:txBody>
      </p:sp>
      <p:sp>
        <p:nvSpPr>
          <p:cNvPr id="8" name="Tijdelijke aanduiding voor tekst 1">
            <a:extLst>
              <a:ext uri="{FF2B5EF4-FFF2-40B4-BE49-F238E27FC236}">
                <a16:creationId xmlns:a16="http://schemas.microsoft.com/office/drawing/2014/main" id="{381AB7EF-09B3-189B-54CC-11D6F7FE67D7}"/>
              </a:ext>
            </a:extLst>
          </p:cNvPr>
          <p:cNvSpPr txBox="1">
            <a:spLocks/>
          </p:cNvSpPr>
          <p:nvPr/>
        </p:nvSpPr>
        <p:spPr>
          <a:xfrm>
            <a:off x="842996" y="4921356"/>
            <a:ext cx="5562666" cy="10779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3200" b="1" i="0" kern="1200">
                <a:solidFill>
                  <a:schemeClr val="accent5"/>
                </a:solidFill>
                <a:latin typeface="DM Sans 14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0" dirty="0"/>
              <a:t>3C: Ken je iemand die een </a:t>
            </a:r>
            <a:r>
              <a:rPr lang="nl-NL" sz="2400" dirty="0"/>
              <a:t>baanswitch</a:t>
            </a:r>
            <a:r>
              <a:rPr lang="nl-NL" sz="2400" b="0" dirty="0"/>
              <a:t> heeft gemaakt? Welke </a:t>
            </a:r>
            <a:r>
              <a:rPr lang="nl-NL" sz="2400" dirty="0"/>
              <a:t>(tussen)stappen </a:t>
            </a:r>
            <a:r>
              <a:rPr lang="nl-NL" sz="2400" b="0" dirty="0"/>
              <a:t>moest deze persoon zetten?</a:t>
            </a:r>
          </a:p>
        </p:txBody>
      </p:sp>
      <p:sp>
        <p:nvSpPr>
          <p:cNvPr id="9" name="Oval 21">
            <a:extLst>
              <a:ext uri="{FF2B5EF4-FFF2-40B4-BE49-F238E27FC236}">
                <a16:creationId xmlns:a16="http://schemas.microsoft.com/office/drawing/2014/main" id="{46079C29-5C41-4610-D572-5B7D569A7D20}"/>
              </a:ext>
            </a:extLst>
          </p:cNvPr>
          <p:cNvSpPr/>
          <p:nvPr/>
        </p:nvSpPr>
        <p:spPr>
          <a:xfrm rot="385488">
            <a:off x="5794719" y="420504"/>
            <a:ext cx="1654244" cy="1428070"/>
          </a:xfrm>
          <a:prstGeom prst="ellipse">
            <a:avLst/>
          </a:prstGeom>
          <a:solidFill>
            <a:schemeClr val="bg1"/>
          </a:solidFill>
          <a:ln>
            <a:noFill/>
          </a:ln>
          <a:effectLst>
            <a:outerShdw blurRad="274017" dist="50800" dir="5400000" sx="97964" sy="97964" algn="ctr" rotWithShape="0">
              <a:srgbClr val="000000">
                <a:alpha val="23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400" b="1" dirty="0">
                <a:solidFill>
                  <a:schemeClr val="tx2"/>
                </a:solidFill>
                <a:latin typeface="Sohne Breit Extrafett" panose="020B0505030202060203" pitchFamily="34" charset="77"/>
              </a:rPr>
              <a:t>Opdracht 2 werkblad</a:t>
            </a:r>
            <a:endParaRPr lang="en-NL" sz="1400" b="1" dirty="0">
              <a:solidFill>
                <a:schemeClr val="tx2"/>
              </a:solidFill>
              <a:latin typeface="Sohne Breit Extrafett" panose="020B0505030202060203" pitchFamily="34" charset="77"/>
            </a:endParaRPr>
          </a:p>
        </p:txBody>
      </p:sp>
      <p:pic>
        <p:nvPicPr>
          <p:cNvPr id="3074" name="Picture 2" descr="Afbeelding met ster, Ongewervelde zeedieren, zeester, creativiteit&#10;&#10;Door AI gegenereerde inhoud is mogelijk onjuist.">
            <a:extLst>
              <a:ext uri="{FF2B5EF4-FFF2-40B4-BE49-F238E27FC236}">
                <a16:creationId xmlns:a16="http://schemas.microsoft.com/office/drawing/2014/main" id="{EDF2770B-ADCA-0217-4CF3-D0390956FD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743" y="1296934"/>
            <a:ext cx="809625"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09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DFB6B-9346-379B-2D93-AA4325855C4A}"/>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5310BA7-F9EB-AE25-8043-F45F75879767}"/>
              </a:ext>
            </a:extLst>
          </p:cNvPr>
          <p:cNvSpPr>
            <a:spLocks noGrp="1"/>
          </p:cNvSpPr>
          <p:nvPr>
            <p:ph type="body" idx="11"/>
          </p:nvPr>
        </p:nvSpPr>
        <p:spPr>
          <a:xfrm>
            <a:off x="623944" y="1558958"/>
            <a:ext cx="11284771" cy="3740085"/>
          </a:xfrm>
        </p:spPr>
        <p:txBody>
          <a:bodyPr/>
          <a:lstStyle/>
          <a:p>
            <a:r>
              <a:rPr lang="nl-NL" i="1" dirty="0"/>
              <a:t>Loopbaan: de persoonlijke ontwikkeling (levenspad) en de groei van kennis &amp; vaardigheden</a:t>
            </a:r>
          </a:p>
        </p:txBody>
      </p:sp>
    </p:spTree>
    <p:extLst>
      <p:ext uri="{BB962C8B-B14F-4D97-AF65-F5344CB8AC3E}">
        <p14:creationId xmlns:p14="http://schemas.microsoft.com/office/powerpoint/2010/main" val="537075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4585B-2548-BAB0-0207-02B3E227BDC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B1515DA-CA32-74BD-F147-F1A1721735AB}"/>
              </a:ext>
            </a:extLst>
          </p:cNvPr>
          <p:cNvSpPr>
            <a:spLocks noGrp="1"/>
          </p:cNvSpPr>
          <p:nvPr>
            <p:ph type="body" idx="18"/>
          </p:nvPr>
        </p:nvSpPr>
        <p:spPr/>
        <p:txBody>
          <a:bodyPr/>
          <a:lstStyle/>
          <a:p>
            <a:r>
              <a:rPr lang="nl-NL" dirty="0"/>
              <a:t>Leerdoel 1</a:t>
            </a:r>
          </a:p>
        </p:txBody>
      </p:sp>
      <p:sp>
        <p:nvSpPr>
          <p:cNvPr id="4" name="Tijdelijke aanduiding voor tekst 3">
            <a:extLst>
              <a:ext uri="{FF2B5EF4-FFF2-40B4-BE49-F238E27FC236}">
                <a16:creationId xmlns:a16="http://schemas.microsoft.com/office/drawing/2014/main" id="{78EDC1C6-1023-BE2F-3E3A-D1E1DB0E1677}"/>
              </a:ext>
            </a:extLst>
          </p:cNvPr>
          <p:cNvSpPr>
            <a:spLocks noGrp="1"/>
          </p:cNvSpPr>
          <p:nvPr>
            <p:ph type="body" idx="19"/>
          </p:nvPr>
        </p:nvSpPr>
        <p:spPr/>
        <p:txBody>
          <a:bodyPr/>
          <a:lstStyle/>
          <a:p>
            <a:pPr marL="0" indent="0">
              <a:buNone/>
            </a:pPr>
            <a:r>
              <a:rPr lang="nl-NL" b="1" dirty="0"/>
              <a:t>Van baan veranderen kan vaak, omdat beroepen  vergelijkbare skills vragen, zoals organiseren, analyseren en communiceren.</a:t>
            </a:r>
            <a:endParaRPr lang="nl-NL" dirty="0"/>
          </a:p>
        </p:txBody>
      </p:sp>
      <p:sp>
        <p:nvSpPr>
          <p:cNvPr id="5" name="Tijdelijke aanduiding voor tekst 4">
            <a:extLst>
              <a:ext uri="{FF2B5EF4-FFF2-40B4-BE49-F238E27FC236}">
                <a16:creationId xmlns:a16="http://schemas.microsoft.com/office/drawing/2014/main" id="{75E976A4-8CBC-C202-5829-974F39B4D390}"/>
              </a:ext>
            </a:extLst>
          </p:cNvPr>
          <p:cNvSpPr>
            <a:spLocks noGrp="1"/>
          </p:cNvSpPr>
          <p:nvPr>
            <p:ph type="body" idx="20"/>
          </p:nvPr>
        </p:nvSpPr>
        <p:spPr/>
        <p:txBody>
          <a:bodyPr/>
          <a:lstStyle/>
          <a:p>
            <a:r>
              <a:rPr lang="nl-NL" dirty="0"/>
              <a:t>Leerdoel 2</a:t>
            </a:r>
          </a:p>
        </p:txBody>
      </p:sp>
      <p:sp>
        <p:nvSpPr>
          <p:cNvPr id="6" name="Tijdelijke aanduiding voor tekst 5">
            <a:extLst>
              <a:ext uri="{FF2B5EF4-FFF2-40B4-BE49-F238E27FC236}">
                <a16:creationId xmlns:a16="http://schemas.microsoft.com/office/drawing/2014/main" id="{63E391A2-22E7-C44E-5305-7393536CB773}"/>
              </a:ext>
            </a:extLst>
          </p:cNvPr>
          <p:cNvSpPr>
            <a:spLocks noGrp="1"/>
          </p:cNvSpPr>
          <p:nvPr>
            <p:ph type="body" idx="21"/>
          </p:nvPr>
        </p:nvSpPr>
        <p:spPr/>
        <p:txBody>
          <a:bodyPr/>
          <a:lstStyle/>
          <a:p>
            <a:pPr marL="0" indent="0">
              <a:buNone/>
            </a:pPr>
            <a:r>
              <a:rPr lang="nl-NL" b="1" dirty="0"/>
              <a:t>Een loopbaan bestaat (vaak) uit kleine stappen. De verzameling van keuze bepaalt de ontwikkelrichting.</a:t>
            </a:r>
          </a:p>
          <a:p>
            <a:pPr marL="0" indent="0">
              <a:buNone/>
            </a:pPr>
            <a:endParaRPr lang="nl-NL" dirty="0"/>
          </a:p>
        </p:txBody>
      </p:sp>
      <p:sp>
        <p:nvSpPr>
          <p:cNvPr id="7" name="Tijdelijke aanduiding voor tekst 6">
            <a:extLst>
              <a:ext uri="{FF2B5EF4-FFF2-40B4-BE49-F238E27FC236}">
                <a16:creationId xmlns:a16="http://schemas.microsoft.com/office/drawing/2014/main" id="{AACC5D1B-0D11-5ABB-90DD-1B3BD69C9BE7}"/>
              </a:ext>
            </a:extLst>
          </p:cNvPr>
          <p:cNvSpPr>
            <a:spLocks noGrp="1"/>
          </p:cNvSpPr>
          <p:nvPr>
            <p:ph type="body" idx="22"/>
          </p:nvPr>
        </p:nvSpPr>
        <p:spPr/>
        <p:txBody>
          <a:bodyPr/>
          <a:lstStyle/>
          <a:p>
            <a:r>
              <a:rPr lang="nl-NL" dirty="0"/>
              <a:t>Leerdoel 3</a:t>
            </a:r>
          </a:p>
        </p:txBody>
      </p:sp>
      <p:sp>
        <p:nvSpPr>
          <p:cNvPr id="8" name="Tijdelijke aanduiding voor tekst 7">
            <a:extLst>
              <a:ext uri="{FF2B5EF4-FFF2-40B4-BE49-F238E27FC236}">
                <a16:creationId xmlns:a16="http://schemas.microsoft.com/office/drawing/2014/main" id="{5DFA2B47-E89C-51EC-EF5C-86A3964B0A0E}"/>
              </a:ext>
            </a:extLst>
          </p:cNvPr>
          <p:cNvSpPr>
            <a:spLocks noGrp="1"/>
          </p:cNvSpPr>
          <p:nvPr>
            <p:ph type="body" idx="23"/>
          </p:nvPr>
        </p:nvSpPr>
        <p:spPr/>
        <p:txBody>
          <a:bodyPr/>
          <a:lstStyle/>
          <a:p>
            <a:pPr marL="0" indent="0">
              <a:buNone/>
            </a:pPr>
            <a:r>
              <a:rPr lang="nl-NL" b="1" dirty="0"/>
              <a:t>Welke (tussen)stappen heb jij nodig om bij je droombaan of studie uit te komen?</a:t>
            </a:r>
          </a:p>
        </p:txBody>
      </p:sp>
      <p:sp>
        <p:nvSpPr>
          <p:cNvPr id="9" name="Rechthoek 8">
            <a:extLst>
              <a:ext uri="{FF2B5EF4-FFF2-40B4-BE49-F238E27FC236}">
                <a16:creationId xmlns:a16="http://schemas.microsoft.com/office/drawing/2014/main" id="{87AADEC9-311E-8051-CFBE-C32C5F1AE457}"/>
              </a:ext>
            </a:extLst>
          </p:cNvPr>
          <p:cNvSpPr/>
          <p:nvPr/>
        </p:nvSpPr>
        <p:spPr>
          <a:xfrm>
            <a:off x="756688" y="1496291"/>
            <a:ext cx="3340178" cy="4726379"/>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EF3AF5ED-0F1F-D9A0-98CA-997B099AA507}"/>
              </a:ext>
            </a:extLst>
          </p:cNvPr>
          <p:cNvSpPr/>
          <p:nvPr/>
        </p:nvSpPr>
        <p:spPr>
          <a:xfrm>
            <a:off x="7876367" y="1065810"/>
            <a:ext cx="3340178" cy="4726379"/>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86579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84B22-CA50-0EF4-E9B7-FD3D80C02D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950932-C3AC-95E1-2E61-290E62E929C8}"/>
              </a:ext>
            </a:extLst>
          </p:cNvPr>
          <p:cNvSpPr>
            <a:spLocks noGrp="1"/>
          </p:cNvSpPr>
          <p:nvPr>
            <p:ph type="body" idx="13"/>
          </p:nvPr>
        </p:nvSpPr>
        <p:spPr>
          <a:xfrm>
            <a:off x="801426" y="758258"/>
            <a:ext cx="10095174" cy="904047"/>
          </a:xfrm>
        </p:spPr>
        <p:txBody>
          <a:bodyPr/>
          <a:lstStyle/>
          <a:p>
            <a:r>
              <a:rPr lang="nl-NL" dirty="0"/>
              <a:t>Erik (16 jaar) heeft een ziek broertje. Hij wil jonge kinderen helpen en gaat … studeren.</a:t>
            </a:r>
            <a:endParaRPr lang="en-NL" dirty="0"/>
          </a:p>
        </p:txBody>
      </p:sp>
      <p:pic>
        <p:nvPicPr>
          <p:cNvPr id="20" name="Afbeelding 19">
            <a:extLst>
              <a:ext uri="{FF2B5EF4-FFF2-40B4-BE49-F238E27FC236}">
                <a16:creationId xmlns:a16="http://schemas.microsoft.com/office/drawing/2014/main" id="{F7C87E76-123E-E5E6-3ED5-A96CB4B56E82}"/>
              </a:ext>
            </a:extLst>
          </p:cNvPr>
          <p:cNvPicPr>
            <a:picLocks noChangeAspect="1"/>
          </p:cNvPicPr>
          <p:nvPr/>
        </p:nvPicPr>
        <p:blipFill>
          <a:blip r:embed="rId3"/>
          <a:stretch>
            <a:fillRect/>
          </a:stretch>
        </p:blipFill>
        <p:spPr>
          <a:xfrm>
            <a:off x="801425" y="2173045"/>
            <a:ext cx="3374145" cy="3582968"/>
          </a:xfrm>
          <a:prstGeom prst="rect">
            <a:avLst/>
          </a:prstGeom>
        </p:spPr>
      </p:pic>
      <p:pic>
        <p:nvPicPr>
          <p:cNvPr id="22" name="Afbeelding 21">
            <a:extLst>
              <a:ext uri="{FF2B5EF4-FFF2-40B4-BE49-F238E27FC236}">
                <a16:creationId xmlns:a16="http://schemas.microsoft.com/office/drawing/2014/main" id="{8D58EF05-1F68-68FA-6CD8-AF7AA27B4945}"/>
              </a:ext>
            </a:extLst>
          </p:cNvPr>
          <p:cNvPicPr>
            <a:picLocks noChangeAspect="1"/>
          </p:cNvPicPr>
          <p:nvPr/>
        </p:nvPicPr>
        <p:blipFill>
          <a:blip r:embed="rId4"/>
          <a:stretch>
            <a:fillRect/>
          </a:stretch>
        </p:blipFill>
        <p:spPr>
          <a:xfrm>
            <a:off x="4300060" y="2263482"/>
            <a:ext cx="3252522" cy="3438069"/>
          </a:xfrm>
          <a:prstGeom prst="rect">
            <a:avLst/>
          </a:prstGeom>
        </p:spPr>
      </p:pic>
      <p:pic>
        <p:nvPicPr>
          <p:cNvPr id="24" name="Afbeelding 23">
            <a:extLst>
              <a:ext uri="{FF2B5EF4-FFF2-40B4-BE49-F238E27FC236}">
                <a16:creationId xmlns:a16="http://schemas.microsoft.com/office/drawing/2014/main" id="{C6C0CB52-63FC-C6D4-72A3-D3A76C95E7BE}"/>
              </a:ext>
            </a:extLst>
          </p:cNvPr>
          <p:cNvPicPr>
            <a:picLocks noChangeAspect="1"/>
          </p:cNvPicPr>
          <p:nvPr/>
        </p:nvPicPr>
        <p:blipFill>
          <a:blip r:embed="rId5"/>
          <a:stretch>
            <a:fillRect/>
          </a:stretch>
        </p:blipFill>
        <p:spPr>
          <a:xfrm>
            <a:off x="7893291" y="2263482"/>
            <a:ext cx="3230033" cy="3438069"/>
          </a:xfrm>
          <a:prstGeom prst="rect">
            <a:avLst/>
          </a:prstGeom>
        </p:spPr>
      </p:pic>
    </p:spTree>
    <p:extLst>
      <p:ext uri="{BB962C8B-B14F-4D97-AF65-F5344CB8AC3E}">
        <p14:creationId xmlns:p14="http://schemas.microsoft.com/office/powerpoint/2010/main" val="378081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8AF27-44A7-51CC-FFB9-EDE7474F3A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BA1724-3EFF-81E9-090F-BB7C0AF8B812}"/>
              </a:ext>
            </a:extLst>
          </p:cNvPr>
          <p:cNvSpPr>
            <a:spLocks noGrp="1"/>
          </p:cNvSpPr>
          <p:nvPr>
            <p:ph type="body" idx="13"/>
          </p:nvPr>
        </p:nvSpPr>
        <p:spPr>
          <a:xfrm>
            <a:off x="801426" y="758258"/>
            <a:ext cx="8247324" cy="904047"/>
          </a:xfrm>
        </p:spPr>
        <p:txBody>
          <a:bodyPr/>
          <a:lstStyle/>
          <a:p>
            <a:r>
              <a:rPr lang="nl-NL" dirty="0"/>
              <a:t>Piet (17 jaar) wil meer te weten komen over de zin van het leven en gaat … studeren.</a:t>
            </a:r>
            <a:endParaRPr lang="en-NL" dirty="0"/>
          </a:p>
        </p:txBody>
      </p:sp>
      <p:pic>
        <p:nvPicPr>
          <p:cNvPr id="22" name="Afbeelding 21">
            <a:extLst>
              <a:ext uri="{FF2B5EF4-FFF2-40B4-BE49-F238E27FC236}">
                <a16:creationId xmlns:a16="http://schemas.microsoft.com/office/drawing/2014/main" id="{6E042750-464D-FA3C-F90A-D216EF1561D4}"/>
              </a:ext>
            </a:extLst>
          </p:cNvPr>
          <p:cNvPicPr>
            <a:picLocks noChangeAspect="1"/>
          </p:cNvPicPr>
          <p:nvPr/>
        </p:nvPicPr>
        <p:blipFill>
          <a:blip r:embed="rId3"/>
          <a:stretch>
            <a:fillRect/>
          </a:stretch>
        </p:blipFill>
        <p:spPr>
          <a:xfrm>
            <a:off x="801427" y="2293619"/>
            <a:ext cx="3255754" cy="3425485"/>
          </a:xfrm>
          <a:prstGeom prst="rect">
            <a:avLst/>
          </a:prstGeom>
        </p:spPr>
      </p:pic>
      <p:pic>
        <p:nvPicPr>
          <p:cNvPr id="24" name="Afbeelding 23">
            <a:extLst>
              <a:ext uri="{FF2B5EF4-FFF2-40B4-BE49-F238E27FC236}">
                <a16:creationId xmlns:a16="http://schemas.microsoft.com/office/drawing/2014/main" id="{8AE3B0E0-D82F-10F8-A5F1-876045E2C1C9}"/>
              </a:ext>
            </a:extLst>
          </p:cNvPr>
          <p:cNvPicPr>
            <a:picLocks noChangeAspect="1"/>
          </p:cNvPicPr>
          <p:nvPr/>
        </p:nvPicPr>
        <p:blipFill>
          <a:blip r:embed="rId4"/>
          <a:stretch>
            <a:fillRect/>
          </a:stretch>
        </p:blipFill>
        <p:spPr>
          <a:xfrm>
            <a:off x="4382174" y="2293619"/>
            <a:ext cx="3219945" cy="3365957"/>
          </a:xfrm>
          <a:prstGeom prst="rect">
            <a:avLst/>
          </a:prstGeom>
        </p:spPr>
      </p:pic>
      <p:pic>
        <p:nvPicPr>
          <p:cNvPr id="26" name="Afbeelding 25">
            <a:extLst>
              <a:ext uri="{FF2B5EF4-FFF2-40B4-BE49-F238E27FC236}">
                <a16:creationId xmlns:a16="http://schemas.microsoft.com/office/drawing/2014/main" id="{94BC0FC2-ADBF-D037-C0E6-227CA8D9BCC9}"/>
              </a:ext>
            </a:extLst>
          </p:cNvPr>
          <p:cNvPicPr>
            <a:picLocks noChangeAspect="1"/>
          </p:cNvPicPr>
          <p:nvPr/>
        </p:nvPicPr>
        <p:blipFill>
          <a:blip r:embed="rId5"/>
          <a:stretch>
            <a:fillRect/>
          </a:stretch>
        </p:blipFill>
        <p:spPr>
          <a:xfrm>
            <a:off x="7927113" y="2293619"/>
            <a:ext cx="3182776" cy="3365957"/>
          </a:xfrm>
          <a:prstGeom prst="rect">
            <a:avLst/>
          </a:prstGeom>
        </p:spPr>
      </p:pic>
    </p:spTree>
    <p:extLst>
      <p:ext uri="{BB962C8B-B14F-4D97-AF65-F5344CB8AC3E}">
        <p14:creationId xmlns:p14="http://schemas.microsoft.com/office/powerpoint/2010/main" val="401369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79CD8F8-9A14-B781-9AA8-8619C6753DEA}"/>
              </a:ext>
            </a:extLst>
          </p:cNvPr>
          <p:cNvSpPr/>
          <p:nvPr/>
        </p:nvSpPr>
        <p:spPr>
          <a:xfrm>
            <a:off x="0" y="0"/>
            <a:ext cx="12192000" cy="6858001"/>
          </a:xfrm>
          <a:prstGeom prst="rect">
            <a:avLst/>
          </a:prstGeom>
          <a:solidFill>
            <a:srgbClr val="1B4070"/>
          </a:solidFill>
          <a:ln>
            <a:solidFill>
              <a:srgbClr val="25367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DM Sans" pitchFamily="2" charset="77"/>
              <a:ea typeface="+mn-ea"/>
              <a:cs typeface="+mn-cs"/>
            </a:endParaRPr>
          </a:p>
        </p:txBody>
      </p:sp>
      <p:pic>
        <p:nvPicPr>
          <p:cNvPr id="14" name="Afbeelding 13" descr="Witte trap met een blauwe pijl die in het midden omhoog wijst">
            <a:extLst>
              <a:ext uri="{FF2B5EF4-FFF2-40B4-BE49-F238E27FC236}">
                <a16:creationId xmlns:a16="http://schemas.microsoft.com/office/drawing/2014/main" id="{A2F1B983-297D-E6D0-5BA9-AF6ABDEEB5B4}"/>
              </a:ext>
            </a:extLst>
          </p:cNvPr>
          <p:cNvPicPr>
            <a:picLocks noChangeAspect="1"/>
          </p:cNvPicPr>
          <p:nvPr/>
        </p:nvPicPr>
        <p:blipFill>
          <a:blip r:embed="rId3"/>
          <a:srcRect l="-207" t="14079" b="30590"/>
          <a:stretch>
            <a:fillRect/>
          </a:stretch>
        </p:blipFill>
        <p:spPr>
          <a:xfrm>
            <a:off x="-23551" y="-1"/>
            <a:ext cx="12215551" cy="6858001"/>
          </a:xfrm>
          <a:prstGeom prst="rect">
            <a:avLst/>
          </a:prstGeom>
        </p:spPr>
      </p:pic>
      <p:pic>
        <p:nvPicPr>
          <p:cNvPr id="6" name="Graphic 5" descr="Daily calendar outline">
            <a:extLst>
              <a:ext uri="{FF2B5EF4-FFF2-40B4-BE49-F238E27FC236}">
                <a16:creationId xmlns:a16="http://schemas.microsoft.com/office/drawing/2014/main" id="{F3220EE6-ADFC-A715-9E7D-528C56DFA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58858" y="3357944"/>
            <a:ext cx="1246119" cy="1246119"/>
          </a:xfrm>
          <a:prstGeom prst="rect">
            <a:avLst/>
          </a:prstGeom>
        </p:spPr>
      </p:pic>
      <p:pic>
        <p:nvPicPr>
          <p:cNvPr id="7" name="Graphic 6" descr="Marker outline">
            <a:extLst>
              <a:ext uri="{FF2B5EF4-FFF2-40B4-BE49-F238E27FC236}">
                <a16:creationId xmlns:a16="http://schemas.microsoft.com/office/drawing/2014/main" id="{1F3C6A70-BFCE-2F86-2496-EB4B472251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58859" y="4630260"/>
            <a:ext cx="1246119" cy="1246119"/>
          </a:xfrm>
          <a:prstGeom prst="rect">
            <a:avLst/>
          </a:prstGeom>
        </p:spPr>
      </p:pic>
      <p:pic>
        <p:nvPicPr>
          <p:cNvPr id="8" name="Graphic 7" descr="Clock outline">
            <a:extLst>
              <a:ext uri="{FF2B5EF4-FFF2-40B4-BE49-F238E27FC236}">
                <a16:creationId xmlns:a16="http://schemas.microsoft.com/office/drawing/2014/main" id="{EE279E00-1D7B-6664-395F-93905F8664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58860" y="2085629"/>
            <a:ext cx="1246119" cy="1246119"/>
          </a:xfrm>
          <a:prstGeom prst="rect">
            <a:avLst/>
          </a:prstGeom>
        </p:spPr>
      </p:pic>
      <p:sp>
        <p:nvSpPr>
          <p:cNvPr id="10" name="Rechthoek: afgeronde hoeken 9">
            <a:extLst>
              <a:ext uri="{FF2B5EF4-FFF2-40B4-BE49-F238E27FC236}">
                <a16:creationId xmlns:a16="http://schemas.microsoft.com/office/drawing/2014/main" id="{76E372CF-DAA4-47DD-0238-3CFC627259EE}"/>
              </a:ext>
            </a:extLst>
          </p:cNvPr>
          <p:cNvSpPr/>
          <p:nvPr/>
        </p:nvSpPr>
        <p:spPr>
          <a:xfrm>
            <a:off x="298549" y="531397"/>
            <a:ext cx="4306426" cy="4578485"/>
          </a:xfrm>
          <a:prstGeom prst="roundRect">
            <a:avLst/>
          </a:prstGeom>
          <a:solidFill>
            <a:schemeClr val="accent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nl-NL" sz="2400" dirty="0"/>
              <a:t>Als nú nadenkt over je ideale baan:</a:t>
            </a:r>
          </a:p>
          <a:p>
            <a:pPr marL="457200" indent="-457200">
              <a:buAutoNum type="arabicPeriod"/>
            </a:pPr>
            <a:r>
              <a:rPr lang="nl-NL" sz="2400" dirty="0"/>
              <a:t>Welke stappen zijn daarvoor nodig?</a:t>
            </a:r>
          </a:p>
          <a:p>
            <a:pPr marL="457200" indent="-457200">
              <a:buAutoNum type="arabicPeriod"/>
            </a:pPr>
            <a:r>
              <a:rPr lang="nl-NL" sz="2400" dirty="0"/>
              <a:t>Wat voor diploma’s en/of werkervaring?</a:t>
            </a:r>
          </a:p>
          <a:p>
            <a:pPr marL="457200" indent="-457200">
              <a:buAutoNum type="arabicPeriod"/>
            </a:pPr>
            <a:r>
              <a:rPr lang="nl-NL" sz="2400" dirty="0"/>
              <a:t>Wat voor stages?</a:t>
            </a:r>
          </a:p>
          <a:p>
            <a:pPr marL="457200" indent="-457200">
              <a:buAutoNum type="arabicPeriod"/>
            </a:pPr>
            <a:r>
              <a:rPr lang="nl-NL" sz="2400" dirty="0"/>
              <a:t>Wat voor bijbaan of vrijwilligerswerk?</a:t>
            </a:r>
          </a:p>
        </p:txBody>
      </p:sp>
      <p:sp>
        <p:nvSpPr>
          <p:cNvPr id="15" name="Oval 21">
            <a:extLst>
              <a:ext uri="{FF2B5EF4-FFF2-40B4-BE49-F238E27FC236}">
                <a16:creationId xmlns:a16="http://schemas.microsoft.com/office/drawing/2014/main" id="{5DEF324B-4D69-5135-DB4D-EEBBA2F4EDB2}"/>
              </a:ext>
            </a:extLst>
          </p:cNvPr>
          <p:cNvSpPr/>
          <p:nvPr/>
        </p:nvSpPr>
        <p:spPr>
          <a:xfrm rot="385488">
            <a:off x="4679681" y="73082"/>
            <a:ext cx="1654244" cy="1428070"/>
          </a:xfrm>
          <a:prstGeom prst="ellipse">
            <a:avLst/>
          </a:prstGeom>
          <a:solidFill>
            <a:schemeClr val="bg1"/>
          </a:solidFill>
          <a:ln>
            <a:noFill/>
          </a:ln>
          <a:effectLst>
            <a:outerShdw blurRad="274017" dist="50800" dir="5400000" sx="97964" sy="97964" algn="ctr" rotWithShape="0">
              <a:srgbClr val="000000">
                <a:alpha val="23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400" b="1" dirty="0">
                <a:solidFill>
                  <a:schemeClr val="tx2"/>
                </a:solidFill>
                <a:latin typeface="Sohne Breit Extrafett" panose="020B0505030202060203" pitchFamily="34" charset="77"/>
              </a:rPr>
              <a:t>Gebruik het werkblad</a:t>
            </a:r>
          </a:p>
          <a:p>
            <a:pPr algn="ctr"/>
            <a:r>
              <a:rPr lang="nl-NL" sz="1400" b="1" dirty="0">
                <a:solidFill>
                  <a:schemeClr val="tx2"/>
                </a:solidFill>
                <a:latin typeface="Sohne Breit Extrafett" panose="020B0505030202060203" pitchFamily="34" charset="77"/>
              </a:rPr>
              <a:t>3</a:t>
            </a:r>
            <a:endParaRPr lang="en-NL" sz="1400" b="1" dirty="0">
              <a:solidFill>
                <a:schemeClr val="tx2"/>
              </a:solidFill>
              <a:latin typeface="Sohne Breit Extrafett" panose="020B0505030202060203" pitchFamily="34" charset="77"/>
            </a:endParaRPr>
          </a:p>
        </p:txBody>
      </p:sp>
      <p:pic>
        <p:nvPicPr>
          <p:cNvPr id="16" name="Picture 2" descr="Afbeelding met ster, Ongewervelde zeedieren, zeester, creativiteit&#10;&#10;Door AI gegenereerde inhoud is mogelijk onjuist.">
            <a:extLst>
              <a:ext uri="{FF2B5EF4-FFF2-40B4-BE49-F238E27FC236}">
                <a16:creationId xmlns:a16="http://schemas.microsoft.com/office/drawing/2014/main" id="{0351E424-2573-98C3-DD96-16CF5EF35D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6705" y="949512"/>
            <a:ext cx="809625"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8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264B1-EF2E-5CC9-5F39-31F69771C76D}"/>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5FEA7C1-48EA-3350-DBFC-16648E5E787C}"/>
              </a:ext>
            </a:extLst>
          </p:cNvPr>
          <p:cNvSpPr>
            <a:spLocks noGrp="1"/>
          </p:cNvSpPr>
          <p:nvPr>
            <p:ph type="body" idx="18"/>
          </p:nvPr>
        </p:nvSpPr>
        <p:spPr/>
        <p:txBody>
          <a:bodyPr/>
          <a:lstStyle/>
          <a:p>
            <a:r>
              <a:rPr lang="nl-NL" dirty="0"/>
              <a:t>Conclusie 1</a:t>
            </a:r>
          </a:p>
        </p:txBody>
      </p:sp>
      <p:sp>
        <p:nvSpPr>
          <p:cNvPr id="4" name="Tijdelijke aanduiding voor tekst 3">
            <a:extLst>
              <a:ext uri="{FF2B5EF4-FFF2-40B4-BE49-F238E27FC236}">
                <a16:creationId xmlns:a16="http://schemas.microsoft.com/office/drawing/2014/main" id="{3DB17AA1-33BD-FB16-0D1C-5F4E81956044}"/>
              </a:ext>
            </a:extLst>
          </p:cNvPr>
          <p:cNvSpPr>
            <a:spLocks noGrp="1"/>
          </p:cNvSpPr>
          <p:nvPr>
            <p:ph type="body" idx="19"/>
          </p:nvPr>
        </p:nvSpPr>
        <p:spPr/>
        <p:txBody>
          <a:bodyPr/>
          <a:lstStyle/>
          <a:p>
            <a:pPr marL="0" indent="0">
              <a:buNone/>
            </a:pPr>
            <a:r>
              <a:rPr lang="nl-NL" dirty="0"/>
              <a:t>Je blijft keuzes maken over studie en werk. Welke dingen leer jij buiten school, via je bijbaan, hobby’s, stage of favoriete vak? Welke richting is zichtbaar?</a:t>
            </a:r>
          </a:p>
        </p:txBody>
      </p:sp>
      <p:sp>
        <p:nvSpPr>
          <p:cNvPr id="5" name="Tijdelijke aanduiding voor tekst 4">
            <a:extLst>
              <a:ext uri="{FF2B5EF4-FFF2-40B4-BE49-F238E27FC236}">
                <a16:creationId xmlns:a16="http://schemas.microsoft.com/office/drawing/2014/main" id="{A72B3C4C-9C5A-E28E-F6B4-DD9ECA714CE0}"/>
              </a:ext>
            </a:extLst>
          </p:cNvPr>
          <p:cNvSpPr>
            <a:spLocks noGrp="1"/>
          </p:cNvSpPr>
          <p:nvPr>
            <p:ph type="body" idx="20"/>
          </p:nvPr>
        </p:nvSpPr>
        <p:spPr/>
        <p:txBody>
          <a:bodyPr/>
          <a:lstStyle/>
          <a:p>
            <a:r>
              <a:rPr lang="nl-NL" dirty="0"/>
              <a:t>Conclusie 2</a:t>
            </a:r>
          </a:p>
        </p:txBody>
      </p:sp>
      <p:sp>
        <p:nvSpPr>
          <p:cNvPr id="6" name="Tijdelijke aanduiding voor tekst 5">
            <a:extLst>
              <a:ext uri="{FF2B5EF4-FFF2-40B4-BE49-F238E27FC236}">
                <a16:creationId xmlns:a16="http://schemas.microsoft.com/office/drawing/2014/main" id="{3B9FFB87-E626-E910-064A-57E4E197D040}"/>
              </a:ext>
            </a:extLst>
          </p:cNvPr>
          <p:cNvSpPr>
            <a:spLocks noGrp="1"/>
          </p:cNvSpPr>
          <p:nvPr>
            <p:ph type="body" idx="21"/>
          </p:nvPr>
        </p:nvSpPr>
        <p:spPr/>
        <p:txBody>
          <a:bodyPr/>
          <a:lstStyle/>
          <a:p>
            <a:pPr marL="0" indent="0">
              <a:buNone/>
            </a:pPr>
            <a:r>
              <a:rPr lang="nl-NL" dirty="0"/>
              <a:t>Vertrouw in het proces. Door te (blijven) werken aan je ontwikkeling, ook na school en soms keuzes dúrven maken, kom je op een interessante plek terecht. ‘t Komt goed;).</a:t>
            </a:r>
          </a:p>
          <a:p>
            <a:pPr marL="0" indent="0">
              <a:buNone/>
            </a:pPr>
            <a:endParaRPr lang="nl-NL" dirty="0"/>
          </a:p>
        </p:txBody>
      </p:sp>
      <p:sp>
        <p:nvSpPr>
          <p:cNvPr id="7" name="Tijdelijke aanduiding voor tekst 6">
            <a:extLst>
              <a:ext uri="{FF2B5EF4-FFF2-40B4-BE49-F238E27FC236}">
                <a16:creationId xmlns:a16="http://schemas.microsoft.com/office/drawing/2014/main" id="{956D9FB4-57DC-F68C-4970-6DBEC69D92BA}"/>
              </a:ext>
            </a:extLst>
          </p:cNvPr>
          <p:cNvSpPr>
            <a:spLocks noGrp="1"/>
          </p:cNvSpPr>
          <p:nvPr>
            <p:ph type="body" idx="22"/>
          </p:nvPr>
        </p:nvSpPr>
        <p:spPr/>
        <p:txBody>
          <a:bodyPr/>
          <a:lstStyle/>
          <a:p>
            <a:r>
              <a:rPr lang="nl-NL" dirty="0"/>
              <a:t>Conclusie 3</a:t>
            </a:r>
          </a:p>
        </p:txBody>
      </p:sp>
      <p:sp>
        <p:nvSpPr>
          <p:cNvPr id="8" name="Tijdelijke aanduiding voor tekst 7">
            <a:extLst>
              <a:ext uri="{FF2B5EF4-FFF2-40B4-BE49-F238E27FC236}">
                <a16:creationId xmlns:a16="http://schemas.microsoft.com/office/drawing/2014/main" id="{D1830106-1D77-E9DE-7352-B67425D3D23E}"/>
              </a:ext>
            </a:extLst>
          </p:cNvPr>
          <p:cNvSpPr>
            <a:spLocks noGrp="1"/>
          </p:cNvSpPr>
          <p:nvPr>
            <p:ph type="body" idx="23"/>
          </p:nvPr>
        </p:nvSpPr>
        <p:spPr/>
        <p:txBody>
          <a:bodyPr/>
          <a:lstStyle/>
          <a:p>
            <a:pPr marL="0" indent="0">
              <a:buNone/>
            </a:pPr>
            <a:r>
              <a:rPr lang="nl-NL" dirty="0"/>
              <a:t>Je hebt ontdekt welke (tussen)stappen je dichterbij je gewenste studie of loopbaan brengen.</a:t>
            </a:r>
          </a:p>
        </p:txBody>
      </p:sp>
      <p:sp>
        <p:nvSpPr>
          <p:cNvPr id="2" name="Rechthoek 1">
            <a:extLst>
              <a:ext uri="{FF2B5EF4-FFF2-40B4-BE49-F238E27FC236}">
                <a16:creationId xmlns:a16="http://schemas.microsoft.com/office/drawing/2014/main" id="{7AE1920A-3C02-2579-F5AA-C87481231F83}"/>
              </a:ext>
            </a:extLst>
          </p:cNvPr>
          <p:cNvSpPr/>
          <p:nvPr/>
        </p:nvSpPr>
        <p:spPr>
          <a:xfrm>
            <a:off x="4307531" y="1425039"/>
            <a:ext cx="3340178" cy="4726379"/>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3D220197-A277-BCF3-C954-13EE4B92155B}"/>
              </a:ext>
            </a:extLst>
          </p:cNvPr>
          <p:cNvSpPr/>
          <p:nvPr/>
        </p:nvSpPr>
        <p:spPr>
          <a:xfrm>
            <a:off x="752388" y="1660566"/>
            <a:ext cx="3340178" cy="4726379"/>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976205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B06DE94-1BED-C48C-7B7F-9DB445F03C37}"/>
              </a:ext>
            </a:extLst>
          </p:cNvPr>
          <p:cNvSpPr>
            <a:spLocks noGrp="1"/>
          </p:cNvSpPr>
          <p:nvPr>
            <p:ph type="body" idx="1"/>
          </p:nvPr>
        </p:nvSpPr>
        <p:spPr>
          <a:xfrm>
            <a:off x="925630" y="3900663"/>
            <a:ext cx="6428940" cy="678873"/>
          </a:xfrm>
        </p:spPr>
        <p:txBody>
          <a:bodyPr/>
          <a:lstStyle/>
          <a:p>
            <a:r>
              <a:rPr lang="nl-NL" dirty="0"/>
              <a:t>Zinvol werk</a:t>
            </a:r>
          </a:p>
        </p:txBody>
      </p:sp>
      <p:sp>
        <p:nvSpPr>
          <p:cNvPr id="3" name="Tijdelijke aanduiding voor tekst 2">
            <a:extLst>
              <a:ext uri="{FF2B5EF4-FFF2-40B4-BE49-F238E27FC236}">
                <a16:creationId xmlns:a16="http://schemas.microsoft.com/office/drawing/2014/main" id="{CCFECAE5-672A-0B91-7E78-90DC4CE267BF}"/>
              </a:ext>
            </a:extLst>
          </p:cNvPr>
          <p:cNvSpPr>
            <a:spLocks noGrp="1"/>
          </p:cNvSpPr>
          <p:nvPr>
            <p:ph type="body" sz="quarter" idx="10"/>
          </p:nvPr>
        </p:nvSpPr>
        <p:spPr>
          <a:xfrm>
            <a:off x="925630" y="1435476"/>
            <a:ext cx="10819184" cy="2220935"/>
          </a:xfrm>
        </p:spPr>
        <p:txBody>
          <a:bodyPr/>
          <a:lstStyle/>
          <a:p>
            <a:r>
              <a:rPr lang="nl-NL" dirty="0"/>
              <a:t>BONUSMATERIAAL VWO OF EXTRA  AANBOD HAVO</a:t>
            </a:r>
          </a:p>
        </p:txBody>
      </p:sp>
    </p:spTree>
    <p:extLst>
      <p:ext uri="{BB962C8B-B14F-4D97-AF65-F5344CB8AC3E}">
        <p14:creationId xmlns:p14="http://schemas.microsoft.com/office/powerpoint/2010/main" val="3103181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10A7DFA-C4EE-401B-965F-D45B1B390F97}"/>
              </a:ext>
            </a:extLst>
          </p:cNvPr>
          <p:cNvSpPr txBox="1">
            <a:spLocks/>
          </p:cNvSpPr>
          <p:nvPr/>
        </p:nvSpPr>
        <p:spPr>
          <a:xfrm>
            <a:off x="561860" y="1833640"/>
            <a:ext cx="11325339" cy="678874"/>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6000" b="1" i="0" kern="1200">
                <a:solidFill>
                  <a:schemeClr val="bg1"/>
                </a:solidFill>
                <a:latin typeface="Sohne Breit Extrafett" panose="020B050503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0000"/>
              </a:lnSpc>
            </a:pPr>
            <a:r>
              <a:rPr lang="nl-NL" sz="4800" dirty="0">
                <a:solidFill>
                  <a:schemeClr val="tx2"/>
                </a:solidFill>
              </a:rPr>
              <a:t>Hoeveel mensen vinden hun werk zinloos?</a:t>
            </a:r>
          </a:p>
        </p:txBody>
      </p:sp>
      <p:pic>
        <p:nvPicPr>
          <p:cNvPr id="5" name="Graphic 4" descr="Groep met effen opvulling">
            <a:extLst>
              <a:ext uri="{FF2B5EF4-FFF2-40B4-BE49-F238E27FC236}">
                <a16:creationId xmlns:a16="http://schemas.microsoft.com/office/drawing/2014/main" id="{43B24963-A12A-9D86-8E8C-5E5AA36434A3}"/>
              </a:ext>
            </a:extLst>
          </p:cNvPr>
          <p:cNvPicPr>
            <a:picLocks noChangeAspect="1"/>
          </p:cNvPicPr>
          <p:nvPr/>
        </p:nvPicPr>
        <p:blipFill>
          <a:blip r:embed="rId3">
            <a:extLst>
              <a:ext uri="{96DAC541-7B7A-43D3-8B79-37D633B846F1}">
                <asvg:svgBlip xmlns:asvg="http://schemas.microsoft.com/office/drawing/2016/SVG/main" r:embed="rId4"/>
              </a:ext>
            </a:extLst>
          </a:blip>
          <a:srcRect r="51372"/>
          <a:stretch>
            <a:fillRect/>
          </a:stretch>
        </p:blipFill>
        <p:spPr>
          <a:xfrm>
            <a:off x="4421437" y="4583933"/>
            <a:ext cx="943777" cy="1940805"/>
          </a:xfrm>
          <a:prstGeom prst="rect">
            <a:avLst/>
          </a:prstGeom>
        </p:spPr>
      </p:pic>
      <p:pic>
        <p:nvPicPr>
          <p:cNvPr id="6" name="Graphic 5" descr="Groep met effen opvulling">
            <a:extLst>
              <a:ext uri="{FF2B5EF4-FFF2-40B4-BE49-F238E27FC236}">
                <a16:creationId xmlns:a16="http://schemas.microsoft.com/office/drawing/2014/main" id="{F921A9A6-19CA-C9D7-1A86-A4AC1DD747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6082" y="4583933"/>
            <a:ext cx="1940805" cy="1940805"/>
          </a:xfrm>
          <a:prstGeom prst="rect">
            <a:avLst/>
          </a:prstGeom>
        </p:spPr>
      </p:pic>
      <p:pic>
        <p:nvPicPr>
          <p:cNvPr id="7" name="Graphic 6" descr="Groep met effen opvulling">
            <a:extLst>
              <a:ext uri="{FF2B5EF4-FFF2-40B4-BE49-F238E27FC236}">
                <a16:creationId xmlns:a16="http://schemas.microsoft.com/office/drawing/2014/main" id="{59DF81C2-C21D-D887-766E-BEB3346746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122" y="3159086"/>
            <a:ext cx="1940805" cy="1940805"/>
          </a:xfrm>
          <a:prstGeom prst="rect">
            <a:avLst/>
          </a:prstGeom>
        </p:spPr>
      </p:pic>
      <p:pic>
        <p:nvPicPr>
          <p:cNvPr id="8" name="Graphic 7" descr="Groep met effen opvulling">
            <a:extLst>
              <a:ext uri="{FF2B5EF4-FFF2-40B4-BE49-F238E27FC236}">
                <a16:creationId xmlns:a16="http://schemas.microsoft.com/office/drawing/2014/main" id="{B166F210-37B2-30D9-BED4-A99B3B0580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123" y="4583932"/>
            <a:ext cx="1940805" cy="1940805"/>
          </a:xfrm>
          <a:prstGeom prst="rect">
            <a:avLst/>
          </a:prstGeom>
        </p:spPr>
      </p:pic>
      <p:sp>
        <p:nvSpPr>
          <p:cNvPr id="9" name="Tekstvak 8">
            <a:extLst>
              <a:ext uri="{FF2B5EF4-FFF2-40B4-BE49-F238E27FC236}">
                <a16:creationId xmlns:a16="http://schemas.microsoft.com/office/drawing/2014/main" id="{4A1D1F3D-BAE5-B7B9-3CF6-27AB31D5E454}"/>
              </a:ext>
            </a:extLst>
          </p:cNvPr>
          <p:cNvSpPr txBox="1"/>
          <p:nvPr/>
        </p:nvSpPr>
        <p:spPr>
          <a:xfrm>
            <a:off x="938271" y="6340070"/>
            <a:ext cx="4988804" cy="276999"/>
          </a:xfrm>
          <a:prstGeom prst="rect">
            <a:avLst/>
          </a:prstGeom>
          <a:noFill/>
        </p:spPr>
        <p:txBody>
          <a:bodyPr wrap="square" rtlCol="0">
            <a:spAutoFit/>
          </a:bodyPr>
          <a:lstStyle/>
          <a:p>
            <a:pPr algn="l"/>
            <a:r>
              <a:rPr lang="nl-NL" sz="1200" b="1" dirty="0"/>
              <a:t>Bron: </a:t>
            </a:r>
            <a:r>
              <a:rPr lang="nl-NL" sz="1200" b="1" dirty="0" err="1"/>
              <a:t>Happitest</a:t>
            </a:r>
            <a:r>
              <a:rPr lang="nl-NL" sz="1200" b="1" dirty="0"/>
              <a:t>, Schouten &amp; </a:t>
            </a:r>
            <a:r>
              <a:rPr lang="nl-NL" sz="1200" b="1" dirty="0" err="1"/>
              <a:t>Nellisen</a:t>
            </a:r>
            <a:r>
              <a:rPr lang="nl-NL" sz="1200" b="1" dirty="0"/>
              <a:t>, 2017</a:t>
            </a:r>
          </a:p>
        </p:txBody>
      </p:sp>
    </p:spTree>
    <p:extLst>
      <p:ext uri="{BB962C8B-B14F-4D97-AF65-F5344CB8AC3E}">
        <p14:creationId xmlns:p14="http://schemas.microsoft.com/office/powerpoint/2010/main" val="244714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BBEBD32-A0AE-AFD6-CC59-F9E6A40F4656}"/>
              </a:ext>
            </a:extLst>
          </p:cNvPr>
          <p:cNvSpPr txBox="1">
            <a:spLocks/>
          </p:cNvSpPr>
          <p:nvPr/>
        </p:nvSpPr>
        <p:spPr>
          <a:xfrm>
            <a:off x="1084243" y="1070430"/>
            <a:ext cx="10023513" cy="1234976"/>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6000" b="1" i="0" kern="1200">
                <a:solidFill>
                  <a:schemeClr val="bg1"/>
                </a:solidFill>
                <a:latin typeface="Sohne Breit Extrafett" panose="020B050503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0000"/>
              </a:lnSpc>
            </a:pPr>
            <a:r>
              <a:rPr lang="nl-NL" sz="4000" dirty="0">
                <a:solidFill>
                  <a:schemeClr val="tx2"/>
                </a:solidFill>
              </a:rPr>
              <a:t>Hoeveel mensen zijn óntevreden over hun werk, maar zien géén ruimte voor verbetering?</a:t>
            </a:r>
          </a:p>
        </p:txBody>
      </p:sp>
      <p:pic>
        <p:nvPicPr>
          <p:cNvPr id="12" name="Graphic 11" descr="Groep met effen opvulling">
            <a:extLst>
              <a:ext uri="{FF2B5EF4-FFF2-40B4-BE49-F238E27FC236}">
                <a16:creationId xmlns:a16="http://schemas.microsoft.com/office/drawing/2014/main" id="{7B37789D-3A11-1BB7-F63F-D4F7A22FC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3509" y="4588694"/>
            <a:ext cx="1940805" cy="1940805"/>
          </a:xfrm>
          <a:prstGeom prst="rect">
            <a:avLst/>
          </a:prstGeom>
        </p:spPr>
      </p:pic>
      <p:pic>
        <p:nvPicPr>
          <p:cNvPr id="13" name="Graphic 12" descr="Groep met effen opvulling">
            <a:extLst>
              <a:ext uri="{FF2B5EF4-FFF2-40B4-BE49-F238E27FC236}">
                <a16:creationId xmlns:a16="http://schemas.microsoft.com/office/drawing/2014/main" id="{1344DA24-6934-C52E-BBC2-3E61308E6390}"/>
              </a:ext>
            </a:extLst>
          </p:cNvPr>
          <p:cNvPicPr>
            <a:picLocks noChangeAspect="1"/>
          </p:cNvPicPr>
          <p:nvPr/>
        </p:nvPicPr>
        <p:blipFill>
          <a:blip r:embed="rId5">
            <a:extLst>
              <a:ext uri="{96DAC541-7B7A-43D3-8B79-37D633B846F1}">
                <asvg:svgBlip xmlns:asvg="http://schemas.microsoft.com/office/drawing/2016/SVG/main" r:embed="rId6"/>
              </a:ext>
            </a:extLst>
          </a:blip>
          <a:srcRect r="50000"/>
          <a:stretch>
            <a:fillRect/>
          </a:stretch>
        </p:blipFill>
        <p:spPr>
          <a:xfrm>
            <a:off x="1328908" y="2928402"/>
            <a:ext cx="970403" cy="1940805"/>
          </a:xfrm>
          <a:prstGeom prst="rect">
            <a:avLst/>
          </a:prstGeom>
        </p:spPr>
      </p:pic>
      <p:pic>
        <p:nvPicPr>
          <p:cNvPr id="10" name="Graphic 9" descr="Groep met effen opvulling">
            <a:extLst>
              <a:ext uri="{FF2B5EF4-FFF2-40B4-BE49-F238E27FC236}">
                <a16:creationId xmlns:a16="http://schemas.microsoft.com/office/drawing/2014/main" id="{4A80998E-AB18-69FB-A426-09FD913FA25D}"/>
              </a:ext>
            </a:extLst>
          </p:cNvPr>
          <p:cNvPicPr>
            <a:picLocks noChangeAspect="1"/>
          </p:cNvPicPr>
          <p:nvPr/>
        </p:nvPicPr>
        <p:blipFill>
          <a:blip r:embed="rId3">
            <a:extLst>
              <a:ext uri="{96DAC541-7B7A-43D3-8B79-37D633B846F1}">
                <asvg:svgBlip xmlns:asvg="http://schemas.microsoft.com/office/drawing/2016/SVG/main" r:embed="rId4"/>
              </a:ext>
            </a:extLst>
          </a:blip>
          <a:srcRect r="51372"/>
          <a:stretch>
            <a:fillRect/>
          </a:stretch>
        </p:blipFill>
        <p:spPr>
          <a:xfrm>
            <a:off x="4804735" y="4599711"/>
            <a:ext cx="943777" cy="1940805"/>
          </a:xfrm>
          <a:prstGeom prst="rect">
            <a:avLst/>
          </a:prstGeom>
        </p:spPr>
      </p:pic>
      <p:pic>
        <p:nvPicPr>
          <p:cNvPr id="11" name="Graphic 10" descr="Groep met effen opvulling">
            <a:extLst>
              <a:ext uri="{FF2B5EF4-FFF2-40B4-BE49-F238E27FC236}">
                <a16:creationId xmlns:a16="http://schemas.microsoft.com/office/drawing/2014/main" id="{A8DF4225-E0FA-E6C0-D138-A1EEC1DDB9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8908" y="4577677"/>
            <a:ext cx="1940805" cy="1940805"/>
          </a:xfrm>
          <a:prstGeom prst="rect">
            <a:avLst/>
          </a:prstGeom>
        </p:spPr>
      </p:pic>
      <p:sp>
        <p:nvSpPr>
          <p:cNvPr id="4" name="Tekstvak 3">
            <a:extLst>
              <a:ext uri="{FF2B5EF4-FFF2-40B4-BE49-F238E27FC236}">
                <a16:creationId xmlns:a16="http://schemas.microsoft.com/office/drawing/2014/main" id="{C05C10CD-65C7-3F4B-6AA5-4975DE3E89F2}"/>
              </a:ext>
            </a:extLst>
          </p:cNvPr>
          <p:cNvSpPr txBox="1"/>
          <p:nvPr/>
        </p:nvSpPr>
        <p:spPr>
          <a:xfrm>
            <a:off x="1328908" y="6304175"/>
            <a:ext cx="4988804" cy="215444"/>
          </a:xfrm>
          <a:prstGeom prst="rect">
            <a:avLst/>
          </a:prstGeom>
          <a:noFill/>
        </p:spPr>
        <p:txBody>
          <a:bodyPr wrap="square" rtlCol="0">
            <a:spAutoFit/>
          </a:bodyPr>
          <a:lstStyle/>
          <a:p>
            <a:pPr algn="l"/>
            <a:r>
              <a:rPr lang="nl-NL" sz="800" b="1" dirty="0"/>
              <a:t>Bron: Opgesloten zitten in de baan: oorzaken gevolgen en proces, Tijdschrift voor HRM, 2023</a:t>
            </a:r>
          </a:p>
        </p:txBody>
      </p:sp>
    </p:spTree>
    <p:extLst>
      <p:ext uri="{BB962C8B-B14F-4D97-AF65-F5344CB8AC3E}">
        <p14:creationId xmlns:p14="http://schemas.microsoft.com/office/powerpoint/2010/main" val="2204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Afbeelding 2" descr="Afbeelding met tekst, Lettertype, logo, visitekaartje&#10;&#10;Automatisch gegenereerde beschrijving">
            <a:extLst>
              <a:ext uri="{FF2B5EF4-FFF2-40B4-BE49-F238E27FC236}">
                <a16:creationId xmlns:a16="http://schemas.microsoft.com/office/drawing/2014/main" id="{9D2C9DEA-9689-498E-8549-32F66F0FC82A}"/>
              </a:ext>
            </a:extLst>
          </p:cNvPr>
          <p:cNvPicPr>
            <a:picLocks noChangeAspect="1"/>
          </p:cNvPicPr>
          <p:nvPr/>
        </p:nvPicPr>
        <p:blipFill>
          <a:blip r:embed="rId4"/>
          <a:stretch>
            <a:fillRect/>
          </a:stretch>
        </p:blipFill>
        <p:spPr>
          <a:xfrm>
            <a:off x="9906492" y="368715"/>
            <a:ext cx="2285508" cy="972273"/>
          </a:xfrm>
          <a:prstGeom prst="rect">
            <a:avLst/>
          </a:prstGeom>
        </p:spPr>
      </p:pic>
      <p:sp>
        <p:nvSpPr>
          <p:cNvPr id="2" name="Titel 3">
            <a:extLst>
              <a:ext uri="{FF2B5EF4-FFF2-40B4-BE49-F238E27FC236}">
                <a16:creationId xmlns:a16="http://schemas.microsoft.com/office/drawing/2014/main" id="{15726E7D-03DF-F56E-81CA-7270FFC5E667}"/>
              </a:ext>
            </a:extLst>
          </p:cNvPr>
          <p:cNvSpPr txBox="1">
            <a:spLocks/>
          </p:cNvSpPr>
          <p:nvPr/>
        </p:nvSpPr>
        <p:spPr>
          <a:xfrm>
            <a:off x="1037864" y="2938472"/>
            <a:ext cx="7562126" cy="2294622"/>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lang="nl-NL" sz="6000" b="1" i="0" kern="1200" dirty="0">
                <a:solidFill>
                  <a:schemeClr val="tx1"/>
                </a:solidFill>
                <a:latin typeface="Sohne Breit Extrafett" panose="020B0505030202060203" pitchFamily="34" charset="77"/>
                <a:ea typeface="+mj-ea"/>
                <a:cs typeface="+mj-cs"/>
              </a:defRPr>
            </a:lvl1pPr>
          </a:lstStyle>
          <a:p>
            <a:pPr>
              <a:lnSpc>
                <a:spcPct val="80000"/>
              </a:lnSpc>
            </a:pPr>
            <a:r>
              <a:rPr lang="nl-NL" dirty="0">
                <a:solidFill>
                  <a:schemeClr val="bg1"/>
                </a:solidFill>
              </a:rPr>
              <a:t>WORKSHOP</a:t>
            </a:r>
          </a:p>
          <a:p>
            <a:pPr>
              <a:lnSpc>
                <a:spcPct val="80000"/>
              </a:lnSpc>
            </a:pPr>
            <a:r>
              <a:rPr lang="nl-NL" dirty="0">
                <a:solidFill>
                  <a:schemeClr val="bg1"/>
                </a:solidFill>
              </a:rPr>
              <a:t>LOOPBANEN NÁ JE STUDIE</a:t>
            </a:r>
          </a:p>
        </p:txBody>
      </p:sp>
    </p:spTree>
    <p:extLst>
      <p:ext uri="{BB962C8B-B14F-4D97-AF65-F5344CB8AC3E}">
        <p14:creationId xmlns:p14="http://schemas.microsoft.com/office/powerpoint/2010/main" val="1428922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657E610-EEAE-E3B4-F53A-38AECF75C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64" y="0"/>
            <a:ext cx="715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afgeronde hoeken 10">
            <a:extLst>
              <a:ext uri="{FF2B5EF4-FFF2-40B4-BE49-F238E27FC236}">
                <a16:creationId xmlns:a16="http://schemas.microsoft.com/office/drawing/2014/main" id="{2DBC8810-69B8-F8D9-8FDA-81C5F53777E6}"/>
              </a:ext>
            </a:extLst>
          </p:cNvPr>
          <p:cNvSpPr/>
          <p:nvPr/>
        </p:nvSpPr>
        <p:spPr>
          <a:xfrm>
            <a:off x="7667538" y="1284432"/>
            <a:ext cx="4306426" cy="4029845"/>
          </a:xfrm>
          <a:prstGeom prst="roundRect">
            <a:avLst/>
          </a:prstGeom>
          <a:solidFill>
            <a:schemeClr val="accent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457200" indent="-457200">
              <a:buFont typeface="+mj-lt"/>
              <a:buAutoNum type="arabicPeriod"/>
            </a:pPr>
            <a:r>
              <a:rPr lang="nl-NL" sz="2400" dirty="0"/>
              <a:t>Wat zegt dit overzicht over het werk wat mensen doen?</a:t>
            </a:r>
          </a:p>
          <a:p>
            <a:pPr marL="457200" indent="-457200">
              <a:buFont typeface="+mj-lt"/>
              <a:buAutoNum type="arabicPeriod"/>
            </a:pPr>
            <a:r>
              <a:rPr lang="nl-NL" sz="2400" dirty="0"/>
              <a:t>Heb jij een bepaalde sector voor ogen?</a:t>
            </a:r>
          </a:p>
          <a:p>
            <a:pPr marL="457200" indent="-457200">
              <a:buFont typeface="+mj-lt"/>
              <a:buAutoNum type="arabicPeriod"/>
            </a:pPr>
            <a:r>
              <a:rPr lang="nl-NL" sz="2400" dirty="0"/>
              <a:t>Speelt maatschappelijke bijdrage een rol in het studiekeuzeproces?</a:t>
            </a:r>
          </a:p>
          <a:p>
            <a:pPr marL="457200" indent="-457200">
              <a:buFont typeface="+mj-lt"/>
              <a:buAutoNum type="arabicPeriod"/>
            </a:pPr>
            <a:endParaRPr lang="nl-NL" sz="2400" dirty="0"/>
          </a:p>
        </p:txBody>
      </p:sp>
    </p:spTree>
    <p:extLst>
      <p:ext uri="{BB962C8B-B14F-4D97-AF65-F5344CB8AC3E}">
        <p14:creationId xmlns:p14="http://schemas.microsoft.com/office/powerpoint/2010/main" val="2391240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55D5E20-A507-642C-5181-95F634CFB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80" y="0"/>
            <a:ext cx="7254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334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A15C17C-CF51-35C7-1CA9-B993483BADD1}"/>
              </a:ext>
            </a:extLst>
          </p:cNvPr>
          <p:cNvSpPr>
            <a:spLocks noGrp="1"/>
          </p:cNvSpPr>
          <p:nvPr>
            <p:ph type="body" idx="11"/>
          </p:nvPr>
        </p:nvSpPr>
        <p:spPr/>
        <p:txBody>
          <a:bodyPr/>
          <a:lstStyle/>
          <a:p>
            <a:r>
              <a:rPr lang="nl-NL" sz="4400" dirty="0"/>
              <a:t>Victor </a:t>
            </a:r>
            <a:r>
              <a:rPr lang="nl-NL" sz="4400" dirty="0" err="1"/>
              <a:t>Frankl</a:t>
            </a:r>
            <a:r>
              <a:rPr lang="nl-NL" sz="4400" dirty="0"/>
              <a:t>: </a:t>
            </a:r>
            <a:br>
              <a:rPr lang="nl-NL" sz="4400" dirty="0"/>
            </a:br>
            <a:r>
              <a:rPr lang="nl-NL" sz="4400" i="1" dirty="0"/>
              <a:t>“</a:t>
            </a:r>
            <a:r>
              <a:rPr lang="nl-NL" sz="4400" b="0" i="1" dirty="0"/>
              <a:t>In werkelijkheid is plezier niet het doel van onze inspanningen, maar het gevolg van hun vervulling.”</a:t>
            </a:r>
            <a:br>
              <a:rPr lang="nl-NL" sz="4400" dirty="0"/>
            </a:br>
            <a:endParaRPr lang="nl-NL" sz="4400" dirty="0"/>
          </a:p>
        </p:txBody>
      </p:sp>
    </p:spTree>
    <p:extLst>
      <p:ext uri="{BB962C8B-B14F-4D97-AF65-F5344CB8AC3E}">
        <p14:creationId xmlns:p14="http://schemas.microsoft.com/office/powerpoint/2010/main" val="1788164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1517AE6-712A-7ED8-2EC7-740492515BF3}"/>
              </a:ext>
            </a:extLst>
          </p:cNvPr>
          <p:cNvSpPr>
            <a:spLocks noGrp="1"/>
          </p:cNvSpPr>
          <p:nvPr>
            <p:ph type="body" idx="18"/>
          </p:nvPr>
        </p:nvSpPr>
        <p:spPr/>
        <p:txBody>
          <a:bodyPr/>
          <a:lstStyle/>
          <a:p>
            <a:r>
              <a:rPr lang="nl-NL" dirty="0"/>
              <a:t>Leerdoel 1</a:t>
            </a:r>
          </a:p>
        </p:txBody>
      </p:sp>
      <p:sp>
        <p:nvSpPr>
          <p:cNvPr id="4" name="Tijdelijke aanduiding voor tekst 3">
            <a:extLst>
              <a:ext uri="{FF2B5EF4-FFF2-40B4-BE49-F238E27FC236}">
                <a16:creationId xmlns:a16="http://schemas.microsoft.com/office/drawing/2014/main" id="{3E8E3523-90AA-49EC-3AC0-46E399151D28}"/>
              </a:ext>
            </a:extLst>
          </p:cNvPr>
          <p:cNvSpPr>
            <a:spLocks noGrp="1"/>
          </p:cNvSpPr>
          <p:nvPr>
            <p:ph type="body" idx="19"/>
          </p:nvPr>
        </p:nvSpPr>
        <p:spPr/>
        <p:txBody>
          <a:bodyPr/>
          <a:lstStyle/>
          <a:p>
            <a:pPr marL="0" indent="0">
              <a:buNone/>
            </a:pPr>
            <a:r>
              <a:rPr lang="nl-NL" b="1" dirty="0"/>
              <a:t>Van baan veranderen kan vaak, omdat beroepen  vergelijkbare skills vragen, zoals organiseren, analyseren en communiceren.</a:t>
            </a:r>
            <a:endParaRPr lang="nl-NL" dirty="0"/>
          </a:p>
        </p:txBody>
      </p:sp>
      <p:sp>
        <p:nvSpPr>
          <p:cNvPr id="5" name="Tijdelijke aanduiding voor tekst 4">
            <a:extLst>
              <a:ext uri="{FF2B5EF4-FFF2-40B4-BE49-F238E27FC236}">
                <a16:creationId xmlns:a16="http://schemas.microsoft.com/office/drawing/2014/main" id="{1F275261-5D98-63F4-6D13-55366499B36B}"/>
              </a:ext>
            </a:extLst>
          </p:cNvPr>
          <p:cNvSpPr>
            <a:spLocks noGrp="1"/>
          </p:cNvSpPr>
          <p:nvPr>
            <p:ph type="body" idx="20"/>
          </p:nvPr>
        </p:nvSpPr>
        <p:spPr/>
        <p:txBody>
          <a:bodyPr/>
          <a:lstStyle/>
          <a:p>
            <a:r>
              <a:rPr lang="nl-NL" dirty="0"/>
              <a:t>Leerdoel 2</a:t>
            </a:r>
          </a:p>
        </p:txBody>
      </p:sp>
      <p:sp>
        <p:nvSpPr>
          <p:cNvPr id="6" name="Tijdelijke aanduiding voor tekst 5">
            <a:extLst>
              <a:ext uri="{FF2B5EF4-FFF2-40B4-BE49-F238E27FC236}">
                <a16:creationId xmlns:a16="http://schemas.microsoft.com/office/drawing/2014/main" id="{2F6B14FF-5FE4-ED32-2972-C5E9316B2491}"/>
              </a:ext>
            </a:extLst>
          </p:cNvPr>
          <p:cNvSpPr>
            <a:spLocks noGrp="1"/>
          </p:cNvSpPr>
          <p:nvPr>
            <p:ph type="body" idx="21"/>
          </p:nvPr>
        </p:nvSpPr>
        <p:spPr/>
        <p:txBody>
          <a:bodyPr/>
          <a:lstStyle/>
          <a:p>
            <a:pPr marL="0" indent="0">
              <a:buNone/>
            </a:pPr>
            <a:r>
              <a:rPr lang="nl-NL" b="1" dirty="0"/>
              <a:t>Een loopbaan bestaat (vaak) uit kleine stappen. De verzameling van keuze bepaalt de ontwikkelrichting.</a:t>
            </a:r>
          </a:p>
          <a:p>
            <a:pPr marL="0" indent="0">
              <a:buNone/>
            </a:pPr>
            <a:endParaRPr lang="nl-NL" dirty="0"/>
          </a:p>
        </p:txBody>
      </p:sp>
      <p:sp>
        <p:nvSpPr>
          <p:cNvPr id="7" name="Tijdelijke aanduiding voor tekst 6">
            <a:extLst>
              <a:ext uri="{FF2B5EF4-FFF2-40B4-BE49-F238E27FC236}">
                <a16:creationId xmlns:a16="http://schemas.microsoft.com/office/drawing/2014/main" id="{8D649648-F440-E21A-77C6-DFBF79856BB3}"/>
              </a:ext>
            </a:extLst>
          </p:cNvPr>
          <p:cNvSpPr>
            <a:spLocks noGrp="1"/>
          </p:cNvSpPr>
          <p:nvPr>
            <p:ph type="body" idx="22"/>
          </p:nvPr>
        </p:nvSpPr>
        <p:spPr/>
        <p:txBody>
          <a:bodyPr/>
          <a:lstStyle/>
          <a:p>
            <a:r>
              <a:rPr lang="nl-NL" dirty="0"/>
              <a:t>Leerdoel 3</a:t>
            </a:r>
          </a:p>
        </p:txBody>
      </p:sp>
      <p:sp>
        <p:nvSpPr>
          <p:cNvPr id="8" name="Tijdelijke aanduiding voor tekst 7">
            <a:extLst>
              <a:ext uri="{FF2B5EF4-FFF2-40B4-BE49-F238E27FC236}">
                <a16:creationId xmlns:a16="http://schemas.microsoft.com/office/drawing/2014/main" id="{77054D7A-2BE2-D428-F545-8D5B18733529}"/>
              </a:ext>
            </a:extLst>
          </p:cNvPr>
          <p:cNvSpPr>
            <a:spLocks noGrp="1"/>
          </p:cNvSpPr>
          <p:nvPr>
            <p:ph type="body" idx="23"/>
          </p:nvPr>
        </p:nvSpPr>
        <p:spPr/>
        <p:txBody>
          <a:bodyPr/>
          <a:lstStyle/>
          <a:p>
            <a:pPr marL="0" indent="0">
              <a:buNone/>
            </a:pPr>
            <a:r>
              <a:rPr lang="nl-NL" b="1" dirty="0"/>
              <a:t>Welke (tussen)stappen heb jij nodig om bij je droombaan of studie uit te komen?</a:t>
            </a:r>
          </a:p>
        </p:txBody>
      </p:sp>
      <p:sp>
        <p:nvSpPr>
          <p:cNvPr id="2" name="Rechthoek 1">
            <a:extLst>
              <a:ext uri="{FF2B5EF4-FFF2-40B4-BE49-F238E27FC236}">
                <a16:creationId xmlns:a16="http://schemas.microsoft.com/office/drawing/2014/main" id="{4D140FD5-FEFF-1DB6-D828-01BE9D85AF48}"/>
              </a:ext>
            </a:extLst>
          </p:cNvPr>
          <p:cNvSpPr/>
          <p:nvPr/>
        </p:nvSpPr>
        <p:spPr>
          <a:xfrm>
            <a:off x="4307531" y="1425039"/>
            <a:ext cx="3340178" cy="4726379"/>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C6E6DC0D-569B-FDCE-F7A1-024BBEF68656}"/>
              </a:ext>
            </a:extLst>
          </p:cNvPr>
          <p:cNvSpPr/>
          <p:nvPr/>
        </p:nvSpPr>
        <p:spPr>
          <a:xfrm>
            <a:off x="7876367" y="921339"/>
            <a:ext cx="3340178" cy="4726379"/>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27005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35DBD3B-E355-2C48-BFAA-2542D4112E53}"/>
              </a:ext>
            </a:extLst>
          </p:cNvPr>
          <p:cNvSpPr>
            <a:spLocks noGrp="1"/>
          </p:cNvSpPr>
          <p:nvPr>
            <p:ph type="body" idx="11"/>
          </p:nvPr>
        </p:nvSpPr>
        <p:spPr/>
        <p:txBody>
          <a:bodyPr/>
          <a:lstStyle/>
          <a:p>
            <a:r>
              <a:rPr lang="nl-NL" i="1" dirty="0"/>
              <a:t>Je studiekeuze nu bepaalt wat voor werk je de rest van je leven doet.</a:t>
            </a:r>
          </a:p>
        </p:txBody>
      </p:sp>
    </p:spTree>
    <p:extLst>
      <p:ext uri="{BB962C8B-B14F-4D97-AF65-F5344CB8AC3E}">
        <p14:creationId xmlns:p14="http://schemas.microsoft.com/office/powerpoint/2010/main" val="30954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Voetbalspelers die rennen, slalommen voetballen door een lijn kegels, dragend T-shirt en shorts van het sportteam">
            <a:extLst>
              <a:ext uri="{FF2B5EF4-FFF2-40B4-BE49-F238E27FC236}">
                <a16:creationId xmlns:a16="http://schemas.microsoft.com/office/drawing/2014/main" id="{6C18B29A-6F68-3E97-510A-3FAFD178D0E8}"/>
              </a:ext>
            </a:extLst>
          </p:cNvPr>
          <p:cNvPicPr>
            <a:picLocks noChangeAspect="1"/>
          </p:cNvPicPr>
          <p:nvPr/>
        </p:nvPicPr>
        <p:blipFill>
          <a:blip r:embed="rId3">
            <a:alphaModFix amt="50000"/>
          </a:blip>
          <a:srcRect r="40711"/>
          <a:stretch>
            <a:fillRect/>
          </a:stretch>
        </p:blipFill>
        <p:spPr>
          <a:xfrm>
            <a:off x="0" y="0"/>
            <a:ext cx="6096000" cy="6858000"/>
          </a:xfrm>
          <a:prstGeom prst="rect">
            <a:avLst/>
          </a:prstGeom>
        </p:spPr>
      </p:pic>
      <p:pic>
        <p:nvPicPr>
          <p:cNvPr id="9" name="Afbeelding 8" descr="Drukke snelweg boven water">
            <a:extLst>
              <a:ext uri="{FF2B5EF4-FFF2-40B4-BE49-F238E27FC236}">
                <a16:creationId xmlns:a16="http://schemas.microsoft.com/office/drawing/2014/main" id="{FA6231AC-F9FE-5A9A-5EAE-5E634410894F}"/>
              </a:ext>
            </a:extLst>
          </p:cNvPr>
          <p:cNvPicPr>
            <a:picLocks noChangeAspect="1"/>
          </p:cNvPicPr>
          <p:nvPr/>
        </p:nvPicPr>
        <p:blipFill>
          <a:blip r:embed="rId4">
            <a:alphaModFix amt="35000"/>
          </a:blip>
          <a:srcRect l="45467"/>
          <a:stretch>
            <a:fillRect/>
          </a:stretch>
        </p:blipFill>
        <p:spPr>
          <a:xfrm>
            <a:off x="6096000" y="0"/>
            <a:ext cx="6096000" cy="6858000"/>
          </a:xfrm>
          <a:prstGeom prst="rect">
            <a:avLst/>
          </a:prstGeom>
        </p:spPr>
      </p:pic>
      <p:sp>
        <p:nvSpPr>
          <p:cNvPr id="10" name="Rechthoek: afgeronde hoeken 9">
            <a:extLst>
              <a:ext uri="{FF2B5EF4-FFF2-40B4-BE49-F238E27FC236}">
                <a16:creationId xmlns:a16="http://schemas.microsoft.com/office/drawing/2014/main" id="{94370751-0082-9117-C4CA-78E58EA0AE78}"/>
              </a:ext>
            </a:extLst>
          </p:cNvPr>
          <p:cNvSpPr/>
          <p:nvPr/>
        </p:nvSpPr>
        <p:spPr>
          <a:xfrm>
            <a:off x="3185061" y="4358244"/>
            <a:ext cx="5453350" cy="1566306"/>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800" dirty="0"/>
              <a:t>Wat zijn de overeenkomsten tussen voetballen en deelnemen aan het verkeer?</a:t>
            </a:r>
          </a:p>
        </p:txBody>
      </p:sp>
      <p:sp>
        <p:nvSpPr>
          <p:cNvPr id="11" name="Oval 21">
            <a:extLst>
              <a:ext uri="{FF2B5EF4-FFF2-40B4-BE49-F238E27FC236}">
                <a16:creationId xmlns:a16="http://schemas.microsoft.com/office/drawing/2014/main" id="{33614897-E28C-16E8-8C53-F37F7963DCBA}"/>
              </a:ext>
            </a:extLst>
          </p:cNvPr>
          <p:cNvSpPr/>
          <p:nvPr/>
        </p:nvSpPr>
        <p:spPr>
          <a:xfrm rot="385488">
            <a:off x="10368201" y="88071"/>
            <a:ext cx="1654244" cy="1428070"/>
          </a:xfrm>
          <a:prstGeom prst="ellipse">
            <a:avLst/>
          </a:prstGeom>
          <a:solidFill>
            <a:schemeClr val="bg1"/>
          </a:solidFill>
          <a:ln>
            <a:noFill/>
          </a:ln>
          <a:effectLst>
            <a:outerShdw blurRad="274017" dist="50800" dir="5400000" sx="97964" sy="97964" algn="ctr" rotWithShape="0">
              <a:srgbClr val="000000">
                <a:alpha val="23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400" b="1" dirty="0">
                <a:solidFill>
                  <a:schemeClr val="tx2"/>
                </a:solidFill>
                <a:latin typeface="Sohne Breit Extrafett" panose="020B0505030202060203" pitchFamily="34" charset="77"/>
              </a:rPr>
              <a:t>Gebruik het werkblad (1A)</a:t>
            </a:r>
            <a:endParaRPr lang="en-NL" sz="1400" b="1" dirty="0">
              <a:solidFill>
                <a:schemeClr val="tx2"/>
              </a:solidFill>
              <a:latin typeface="Sohne Breit Extrafett" panose="020B0505030202060203" pitchFamily="34" charset="77"/>
            </a:endParaRPr>
          </a:p>
        </p:txBody>
      </p:sp>
      <p:pic>
        <p:nvPicPr>
          <p:cNvPr id="12" name="Picture 2" descr="Afbeelding met ster, Ongewervelde zeedieren, zeester, creativiteit&#10;&#10;Door AI gegenereerde inhoud is mogelijk onjuist.">
            <a:extLst>
              <a:ext uri="{FF2B5EF4-FFF2-40B4-BE49-F238E27FC236}">
                <a16:creationId xmlns:a16="http://schemas.microsoft.com/office/drawing/2014/main" id="{2DD24A21-4D01-D55F-3D46-BC0F59B90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5225" y="964501"/>
            <a:ext cx="809625"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24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Vrouw bij hulpverlening">
            <a:extLst>
              <a:ext uri="{FF2B5EF4-FFF2-40B4-BE49-F238E27FC236}">
                <a16:creationId xmlns:a16="http://schemas.microsoft.com/office/drawing/2014/main" id="{6F13118B-2030-4D96-DC02-D1CBC6FA0920}"/>
              </a:ext>
            </a:extLst>
          </p:cNvPr>
          <p:cNvPicPr>
            <a:picLocks noChangeAspect="1"/>
          </p:cNvPicPr>
          <p:nvPr/>
        </p:nvPicPr>
        <p:blipFill>
          <a:blip r:embed="rId3">
            <a:alphaModFix amt="35000"/>
          </a:blip>
          <a:srcRect r="38791"/>
          <a:stretch>
            <a:fillRect/>
          </a:stretch>
        </p:blipFill>
        <p:spPr>
          <a:xfrm>
            <a:off x="1" y="0"/>
            <a:ext cx="6096000" cy="6858000"/>
          </a:xfrm>
          <a:prstGeom prst="rect">
            <a:avLst/>
          </a:prstGeom>
        </p:spPr>
      </p:pic>
      <p:pic>
        <p:nvPicPr>
          <p:cNvPr id="8" name="Afbeelding 7" descr="Twee zakenmensen die naar een plan op tafel kijken">
            <a:extLst>
              <a:ext uri="{FF2B5EF4-FFF2-40B4-BE49-F238E27FC236}">
                <a16:creationId xmlns:a16="http://schemas.microsoft.com/office/drawing/2014/main" id="{FF5778C3-18DA-FB63-7E74-F69001603FA6}"/>
              </a:ext>
            </a:extLst>
          </p:cNvPr>
          <p:cNvPicPr>
            <a:picLocks noChangeAspect="1"/>
          </p:cNvPicPr>
          <p:nvPr/>
        </p:nvPicPr>
        <p:blipFill>
          <a:blip r:embed="rId4">
            <a:alphaModFix amt="35000"/>
          </a:blip>
          <a:srcRect l="25016" r="15652"/>
          <a:stretch>
            <a:fillRect/>
          </a:stretch>
        </p:blipFill>
        <p:spPr>
          <a:xfrm>
            <a:off x="6096000" y="0"/>
            <a:ext cx="6096000" cy="6858000"/>
          </a:xfrm>
          <a:prstGeom prst="rect">
            <a:avLst/>
          </a:prstGeom>
        </p:spPr>
      </p:pic>
      <p:sp>
        <p:nvSpPr>
          <p:cNvPr id="9" name="Rechthoek: afgeronde hoeken 8">
            <a:extLst>
              <a:ext uri="{FF2B5EF4-FFF2-40B4-BE49-F238E27FC236}">
                <a16:creationId xmlns:a16="http://schemas.microsoft.com/office/drawing/2014/main" id="{9303EEEE-0696-3786-0200-3A17CEF87353}"/>
              </a:ext>
            </a:extLst>
          </p:cNvPr>
          <p:cNvSpPr/>
          <p:nvPr/>
        </p:nvSpPr>
        <p:spPr>
          <a:xfrm>
            <a:off x="2947699" y="4821382"/>
            <a:ext cx="6296599" cy="116713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800" dirty="0"/>
              <a:t>Wat zijn de overeenkomsten tussen een hulpverlener en een verkoper?</a:t>
            </a:r>
          </a:p>
        </p:txBody>
      </p:sp>
      <p:sp>
        <p:nvSpPr>
          <p:cNvPr id="10" name="Oval 21">
            <a:extLst>
              <a:ext uri="{FF2B5EF4-FFF2-40B4-BE49-F238E27FC236}">
                <a16:creationId xmlns:a16="http://schemas.microsoft.com/office/drawing/2014/main" id="{602B5ACF-ADB8-0FA1-02B6-C850431032D4}"/>
              </a:ext>
            </a:extLst>
          </p:cNvPr>
          <p:cNvSpPr/>
          <p:nvPr/>
        </p:nvSpPr>
        <p:spPr>
          <a:xfrm rot="385488">
            <a:off x="10425350" y="88070"/>
            <a:ext cx="1654244" cy="1428070"/>
          </a:xfrm>
          <a:prstGeom prst="ellipse">
            <a:avLst/>
          </a:prstGeom>
          <a:solidFill>
            <a:schemeClr val="bg1"/>
          </a:solidFill>
          <a:ln>
            <a:noFill/>
          </a:ln>
          <a:effectLst>
            <a:outerShdw blurRad="274017" dist="50800" dir="5400000" sx="97964" sy="97964" algn="ctr" rotWithShape="0">
              <a:srgbClr val="000000">
                <a:alpha val="23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400" b="1" dirty="0">
                <a:solidFill>
                  <a:schemeClr val="tx2"/>
                </a:solidFill>
                <a:latin typeface="Sohne Breit Extrafett" panose="020B0505030202060203" pitchFamily="34" charset="77"/>
              </a:rPr>
              <a:t>Gebruik het werkblad (1B)</a:t>
            </a:r>
            <a:endParaRPr lang="en-NL" sz="1400" b="1" dirty="0">
              <a:solidFill>
                <a:schemeClr val="tx2"/>
              </a:solidFill>
              <a:latin typeface="Sohne Breit Extrafett" panose="020B0505030202060203" pitchFamily="34" charset="77"/>
            </a:endParaRPr>
          </a:p>
        </p:txBody>
      </p:sp>
      <p:pic>
        <p:nvPicPr>
          <p:cNvPr id="11" name="Picture 2" descr="Afbeelding met ster, Ongewervelde zeedieren, zeester, creativiteit&#10;&#10;Door AI gegenereerde inhoud is mogelijk onjuist.">
            <a:extLst>
              <a:ext uri="{FF2B5EF4-FFF2-40B4-BE49-F238E27FC236}">
                <a16:creationId xmlns:a16="http://schemas.microsoft.com/office/drawing/2014/main" id="{CE4E648A-181C-97EB-F36D-559695EC8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2374" y="964500"/>
            <a:ext cx="809625"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24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E0DC8-C7E2-782D-1C6A-243B66C72D4B}"/>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E428590-B60A-A93C-097F-5B56D8BE32A4}"/>
              </a:ext>
            </a:extLst>
          </p:cNvPr>
          <p:cNvSpPr>
            <a:spLocks noGrp="1"/>
          </p:cNvSpPr>
          <p:nvPr>
            <p:ph type="body" idx="11"/>
          </p:nvPr>
        </p:nvSpPr>
        <p:spPr>
          <a:xfrm>
            <a:off x="1771263" y="1558957"/>
            <a:ext cx="9083549" cy="3740085"/>
          </a:xfrm>
        </p:spPr>
        <p:txBody>
          <a:bodyPr/>
          <a:lstStyle/>
          <a:p>
            <a:r>
              <a:rPr lang="nl-NL" i="1" dirty="0"/>
              <a:t>Deze skills heb je nodig voor de meeste beroepen…</a:t>
            </a:r>
          </a:p>
        </p:txBody>
      </p:sp>
    </p:spTree>
    <p:extLst>
      <p:ext uri="{BB962C8B-B14F-4D97-AF65-F5344CB8AC3E}">
        <p14:creationId xmlns:p14="http://schemas.microsoft.com/office/powerpoint/2010/main" val="776090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Mensen die samenwerken">
            <a:extLst>
              <a:ext uri="{FF2B5EF4-FFF2-40B4-BE49-F238E27FC236}">
                <a16:creationId xmlns:a16="http://schemas.microsoft.com/office/drawing/2014/main" id="{95FCB5DE-9D3E-17F0-36FD-4A7F1EA01F77}"/>
              </a:ext>
            </a:extLst>
          </p:cNvPr>
          <p:cNvPicPr>
            <a:picLocks noGrp="1" noChangeAspect="1"/>
          </p:cNvPicPr>
          <p:nvPr>
            <p:ph type="pic" sz="quarter" idx="12"/>
          </p:nvPr>
        </p:nvPicPr>
        <p:blipFill>
          <a:blip r:embed="rId3"/>
          <a:srcRect l="26552" r="26552"/>
          <a:stretch>
            <a:fillRect/>
          </a:stretch>
        </p:blipFill>
        <p:spPr>
          <a:xfrm>
            <a:off x="0" y="0"/>
            <a:ext cx="4838700" cy="6878638"/>
          </a:xfrm>
        </p:spPr>
      </p:pic>
      <p:sp>
        <p:nvSpPr>
          <p:cNvPr id="11" name="Text Placeholder 2">
            <a:extLst>
              <a:ext uri="{FF2B5EF4-FFF2-40B4-BE49-F238E27FC236}">
                <a16:creationId xmlns:a16="http://schemas.microsoft.com/office/drawing/2014/main" id="{32E4B8CB-C906-C888-640A-81FE9F7D18E6}"/>
              </a:ext>
            </a:extLst>
          </p:cNvPr>
          <p:cNvSpPr>
            <a:spLocks noGrp="1"/>
          </p:cNvSpPr>
          <p:nvPr>
            <p:ph type="body" idx="11"/>
          </p:nvPr>
        </p:nvSpPr>
        <p:spPr>
          <a:xfrm>
            <a:off x="5751742" y="1099632"/>
            <a:ext cx="5562666" cy="1394055"/>
          </a:xfrm>
        </p:spPr>
        <p:txBody>
          <a:bodyPr/>
          <a:lstStyle/>
          <a:p>
            <a:r>
              <a:rPr lang="en-US" dirty="0"/>
              <a:t>Je </a:t>
            </a:r>
            <a:r>
              <a:rPr lang="en-US" dirty="0" err="1"/>
              <a:t>wordt</a:t>
            </a:r>
            <a:r>
              <a:rPr lang="en-US" dirty="0"/>
              <a:t> </a:t>
            </a:r>
            <a:r>
              <a:rPr lang="en-US" dirty="0" err="1"/>
              <a:t>aangenomen</a:t>
            </a:r>
            <a:r>
              <a:rPr lang="en-US" dirty="0"/>
              <a:t> </a:t>
            </a:r>
            <a:r>
              <a:rPr lang="en-US" dirty="0" err="1"/>
              <a:t>vanwege</a:t>
            </a:r>
            <a:r>
              <a:rPr lang="en-US" dirty="0"/>
              <a:t> je …. skills.</a:t>
            </a:r>
          </a:p>
        </p:txBody>
      </p:sp>
      <p:pic>
        <p:nvPicPr>
          <p:cNvPr id="1026" name="Picture 2" descr="Four-in-ten workers are in occupations in which social skills are most important">
            <a:extLst>
              <a:ext uri="{FF2B5EF4-FFF2-40B4-BE49-F238E27FC236}">
                <a16:creationId xmlns:a16="http://schemas.microsoft.com/office/drawing/2014/main" id="{1FE5F5FB-971D-45C0-E792-C14FE5C6A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645" y="2715273"/>
            <a:ext cx="4381041" cy="3367143"/>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2">
            <a:extLst>
              <a:ext uri="{FF2B5EF4-FFF2-40B4-BE49-F238E27FC236}">
                <a16:creationId xmlns:a16="http://schemas.microsoft.com/office/drawing/2014/main" id="{6E0E0C56-E788-BB2C-5BA5-95F50BF1B396}"/>
              </a:ext>
            </a:extLst>
          </p:cNvPr>
          <p:cNvSpPr txBox="1"/>
          <p:nvPr/>
        </p:nvSpPr>
        <p:spPr>
          <a:xfrm>
            <a:off x="5864645" y="6103947"/>
            <a:ext cx="4381041" cy="400110"/>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000" b="1" dirty="0"/>
              <a:t>Bron: </a:t>
            </a:r>
            <a:r>
              <a:rPr lang="en-US" sz="1000" b="1" dirty="0"/>
              <a:t>Employment is rising most rapidly in jobs most in need of social, fundamental and analytical skills, Pew Research Center, 2020</a:t>
            </a:r>
            <a:endParaRPr lang="nl-NL" sz="1200" dirty="0"/>
          </a:p>
        </p:txBody>
      </p:sp>
    </p:spTree>
    <p:extLst>
      <p:ext uri="{BB962C8B-B14F-4D97-AF65-F5344CB8AC3E}">
        <p14:creationId xmlns:p14="http://schemas.microsoft.com/office/powerpoint/2010/main" val="2604438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Moeder die zoon les geeft">
            <a:extLst>
              <a:ext uri="{FF2B5EF4-FFF2-40B4-BE49-F238E27FC236}">
                <a16:creationId xmlns:a16="http://schemas.microsoft.com/office/drawing/2014/main" id="{0B4EC6CA-6DB2-C88B-5437-9D33766175DB}"/>
              </a:ext>
            </a:extLst>
          </p:cNvPr>
          <p:cNvPicPr>
            <a:picLocks noChangeAspect="1"/>
          </p:cNvPicPr>
          <p:nvPr/>
        </p:nvPicPr>
        <p:blipFill>
          <a:blip r:embed="rId3"/>
          <a:srcRect l="24614" t="1292" r="31088" b="16875"/>
          <a:stretch>
            <a:fillRect/>
          </a:stretch>
        </p:blipFill>
        <p:spPr>
          <a:xfrm>
            <a:off x="6112120" y="485377"/>
            <a:ext cx="2390090" cy="2943623"/>
          </a:xfrm>
          <a:prstGeom prst="rect">
            <a:avLst/>
          </a:prstGeom>
        </p:spPr>
      </p:pic>
      <p:pic>
        <p:nvPicPr>
          <p:cNvPr id="10" name="Afbeelding 9" descr="Patiënt en psychiater">
            <a:extLst>
              <a:ext uri="{FF2B5EF4-FFF2-40B4-BE49-F238E27FC236}">
                <a16:creationId xmlns:a16="http://schemas.microsoft.com/office/drawing/2014/main" id="{9E1490DE-3794-34A6-5EB3-A60B143AF19C}"/>
              </a:ext>
            </a:extLst>
          </p:cNvPr>
          <p:cNvPicPr>
            <a:picLocks noChangeAspect="1"/>
          </p:cNvPicPr>
          <p:nvPr/>
        </p:nvPicPr>
        <p:blipFill>
          <a:blip r:embed="rId4"/>
          <a:srcRect l="42896" t="16065" r="19621" b="14698"/>
          <a:stretch>
            <a:fillRect/>
          </a:stretch>
        </p:blipFill>
        <p:spPr>
          <a:xfrm>
            <a:off x="8920965" y="3155542"/>
            <a:ext cx="2390090" cy="2943224"/>
          </a:xfrm>
          <a:prstGeom prst="rect">
            <a:avLst/>
          </a:prstGeom>
        </p:spPr>
      </p:pic>
      <p:pic>
        <p:nvPicPr>
          <p:cNvPr id="14" name="Afbeelding 13" descr="Timmerman die een potlood gebruikt om een punt langs een meetlint te markeren op een stuk hout">
            <a:extLst>
              <a:ext uri="{FF2B5EF4-FFF2-40B4-BE49-F238E27FC236}">
                <a16:creationId xmlns:a16="http://schemas.microsoft.com/office/drawing/2014/main" id="{D288255E-CDC7-FF48-38D9-6B11C5582001}"/>
              </a:ext>
            </a:extLst>
          </p:cNvPr>
          <p:cNvPicPr>
            <a:picLocks noChangeAspect="1"/>
          </p:cNvPicPr>
          <p:nvPr/>
        </p:nvPicPr>
        <p:blipFill>
          <a:blip r:embed="rId5"/>
          <a:srcRect l="23132" t="6648" r="35754" b="17528"/>
          <a:stretch>
            <a:fillRect/>
          </a:stretch>
        </p:blipFill>
        <p:spPr>
          <a:xfrm>
            <a:off x="492393" y="676746"/>
            <a:ext cx="2469915" cy="3035937"/>
          </a:xfrm>
          <a:prstGeom prst="rect">
            <a:avLst/>
          </a:prstGeom>
        </p:spPr>
      </p:pic>
      <p:pic>
        <p:nvPicPr>
          <p:cNvPr id="16" name="Afbeelding 15" descr="Personen voor whiteboard">
            <a:extLst>
              <a:ext uri="{FF2B5EF4-FFF2-40B4-BE49-F238E27FC236}">
                <a16:creationId xmlns:a16="http://schemas.microsoft.com/office/drawing/2014/main" id="{B7F9F40B-487C-6DE8-649E-4FC1E4A055E3}"/>
              </a:ext>
            </a:extLst>
          </p:cNvPr>
          <p:cNvPicPr>
            <a:picLocks noChangeAspect="1"/>
          </p:cNvPicPr>
          <p:nvPr/>
        </p:nvPicPr>
        <p:blipFill>
          <a:blip r:embed="rId6"/>
          <a:srcRect l="39357" t="13976" r="22527" b="16627"/>
          <a:stretch>
            <a:fillRect/>
          </a:stretch>
        </p:blipFill>
        <p:spPr>
          <a:xfrm>
            <a:off x="3271037" y="3155540"/>
            <a:ext cx="2500116" cy="3035938"/>
          </a:xfrm>
          <a:prstGeom prst="rect">
            <a:avLst/>
          </a:prstGeom>
        </p:spPr>
      </p:pic>
      <p:cxnSp>
        <p:nvCxnSpPr>
          <p:cNvPr id="20" name="Verbindingslijn: gekromd 19">
            <a:extLst>
              <a:ext uri="{FF2B5EF4-FFF2-40B4-BE49-F238E27FC236}">
                <a16:creationId xmlns:a16="http://schemas.microsoft.com/office/drawing/2014/main" id="{4495D6F9-0732-A0DE-E3CD-E68C62A11F1B}"/>
              </a:ext>
            </a:extLst>
          </p:cNvPr>
          <p:cNvCxnSpPr/>
          <p:nvPr/>
        </p:nvCxnSpPr>
        <p:spPr>
          <a:xfrm rot="16200000" flipH="1">
            <a:off x="3101248" y="2065663"/>
            <a:ext cx="1035586" cy="892366"/>
          </a:xfrm>
          <a:prstGeom prst="curvedConnector3">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1" name="Verbindingslijn: gekromd 20">
            <a:extLst>
              <a:ext uri="{FF2B5EF4-FFF2-40B4-BE49-F238E27FC236}">
                <a16:creationId xmlns:a16="http://schemas.microsoft.com/office/drawing/2014/main" id="{558DE019-9408-98D0-631F-FFF116BE266F}"/>
              </a:ext>
            </a:extLst>
          </p:cNvPr>
          <p:cNvCxnSpPr/>
          <p:nvPr/>
        </p:nvCxnSpPr>
        <p:spPr>
          <a:xfrm rot="16200000" flipH="1">
            <a:off x="8849355" y="1942642"/>
            <a:ext cx="1035586" cy="892366"/>
          </a:xfrm>
          <a:prstGeom prst="curvedConnector3">
            <a:avLst>
              <a:gd name="adj1" fmla="val 42553"/>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711374CE-88E0-12A4-4089-ECC3DB3799DD}"/>
              </a:ext>
            </a:extLst>
          </p:cNvPr>
          <p:cNvSpPr txBox="1"/>
          <p:nvPr/>
        </p:nvSpPr>
        <p:spPr>
          <a:xfrm>
            <a:off x="3538847" y="1808602"/>
            <a:ext cx="696861" cy="584775"/>
          </a:xfrm>
          <a:prstGeom prst="rect">
            <a:avLst/>
          </a:prstGeom>
          <a:noFill/>
        </p:spPr>
        <p:txBody>
          <a:bodyPr wrap="square" rtlCol="0">
            <a:spAutoFit/>
          </a:bodyPr>
          <a:lstStyle/>
          <a:p>
            <a:pPr algn="l"/>
            <a:r>
              <a:rPr lang="nl-NL" sz="3200" b="1" dirty="0"/>
              <a:t>1</a:t>
            </a:r>
          </a:p>
        </p:txBody>
      </p:sp>
      <p:sp>
        <p:nvSpPr>
          <p:cNvPr id="3" name="Tekstvak 2">
            <a:extLst>
              <a:ext uri="{FF2B5EF4-FFF2-40B4-BE49-F238E27FC236}">
                <a16:creationId xmlns:a16="http://schemas.microsoft.com/office/drawing/2014/main" id="{06A157F2-3551-B4E5-8DCF-3EB7E342A9DA}"/>
              </a:ext>
            </a:extLst>
          </p:cNvPr>
          <p:cNvSpPr txBox="1"/>
          <p:nvPr/>
        </p:nvSpPr>
        <p:spPr>
          <a:xfrm>
            <a:off x="9367148" y="1701664"/>
            <a:ext cx="696861" cy="584775"/>
          </a:xfrm>
          <a:prstGeom prst="rect">
            <a:avLst/>
          </a:prstGeom>
          <a:noFill/>
        </p:spPr>
        <p:txBody>
          <a:bodyPr wrap="square" rtlCol="0">
            <a:spAutoFit/>
          </a:bodyPr>
          <a:lstStyle/>
          <a:p>
            <a:pPr algn="l"/>
            <a:r>
              <a:rPr lang="nl-NL" sz="3200" b="1" dirty="0"/>
              <a:t>2</a:t>
            </a:r>
          </a:p>
        </p:txBody>
      </p:sp>
      <p:sp>
        <p:nvSpPr>
          <p:cNvPr id="6" name="Tekstvak 5">
            <a:extLst>
              <a:ext uri="{FF2B5EF4-FFF2-40B4-BE49-F238E27FC236}">
                <a16:creationId xmlns:a16="http://schemas.microsoft.com/office/drawing/2014/main" id="{AFD8A8AD-C72B-F26F-8173-9CCF654703E8}"/>
              </a:ext>
            </a:extLst>
          </p:cNvPr>
          <p:cNvSpPr txBox="1"/>
          <p:nvPr/>
        </p:nvSpPr>
        <p:spPr>
          <a:xfrm>
            <a:off x="492393" y="3746066"/>
            <a:ext cx="1816924" cy="338554"/>
          </a:xfrm>
          <a:prstGeom prst="rect">
            <a:avLst/>
          </a:prstGeom>
          <a:noFill/>
        </p:spPr>
        <p:txBody>
          <a:bodyPr wrap="square" rtlCol="0">
            <a:spAutoFit/>
          </a:bodyPr>
          <a:lstStyle/>
          <a:p>
            <a:pPr algn="l"/>
            <a:r>
              <a:rPr lang="nl-NL" sz="1600" b="1" dirty="0"/>
              <a:t>Timmermens</a:t>
            </a:r>
          </a:p>
        </p:txBody>
      </p:sp>
      <p:sp>
        <p:nvSpPr>
          <p:cNvPr id="7" name="Tekstvak 6">
            <a:extLst>
              <a:ext uri="{FF2B5EF4-FFF2-40B4-BE49-F238E27FC236}">
                <a16:creationId xmlns:a16="http://schemas.microsoft.com/office/drawing/2014/main" id="{D717D938-1984-CBB0-DF52-0C99B473DCF7}"/>
              </a:ext>
            </a:extLst>
          </p:cNvPr>
          <p:cNvSpPr txBox="1"/>
          <p:nvPr/>
        </p:nvSpPr>
        <p:spPr>
          <a:xfrm>
            <a:off x="3156762" y="6191478"/>
            <a:ext cx="2955358" cy="584775"/>
          </a:xfrm>
          <a:prstGeom prst="rect">
            <a:avLst/>
          </a:prstGeom>
          <a:noFill/>
        </p:spPr>
        <p:txBody>
          <a:bodyPr wrap="square" rtlCol="0">
            <a:spAutoFit/>
          </a:bodyPr>
          <a:lstStyle/>
          <a:p>
            <a:pPr algn="l"/>
            <a:r>
              <a:rPr lang="nl-NL" sz="1600" b="1" dirty="0"/>
              <a:t>Werkvoorbereider (organiseren bouwproject)</a:t>
            </a:r>
          </a:p>
        </p:txBody>
      </p:sp>
      <p:sp>
        <p:nvSpPr>
          <p:cNvPr id="9" name="Tekstvak 8">
            <a:extLst>
              <a:ext uri="{FF2B5EF4-FFF2-40B4-BE49-F238E27FC236}">
                <a16:creationId xmlns:a16="http://schemas.microsoft.com/office/drawing/2014/main" id="{E99D3E8C-7F94-E0D9-E25E-E1834A9DBBA9}"/>
              </a:ext>
            </a:extLst>
          </p:cNvPr>
          <p:cNvSpPr txBox="1"/>
          <p:nvPr/>
        </p:nvSpPr>
        <p:spPr>
          <a:xfrm>
            <a:off x="6067752" y="3483333"/>
            <a:ext cx="2955358" cy="338554"/>
          </a:xfrm>
          <a:prstGeom prst="rect">
            <a:avLst/>
          </a:prstGeom>
          <a:noFill/>
        </p:spPr>
        <p:txBody>
          <a:bodyPr wrap="square" rtlCol="0">
            <a:spAutoFit/>
          </a:bodyPr>
          <a:lstStyle/>
          <a:p>
            <a:pPr algn="l"/>
            <a:r>
              <a:rPr lang="nl-NL" sz="1600" b="1" dirty="0"/>
              <a:t>Basisschool leerkracht</a:t>
            </a:r>
          </a:p>
        </p:txBody>
      </p:sp>
      <p:sp>
        <p:nvSpPr>
          <p:cNvPr id="11" name="Tekstvak 10">
            <a:extLst>
              <a:ext uri="{FF2B5EF4-FFF2-40B4-BE49-F238E27FC236}">
                <a16:creationId xmlns:a16="http://schemas.microsoft.com/office/drawing/2014/main" id="{CC4FA4FD-0F91-6B47-84D0-704E552366B4}"/>
              </a:ext>
            </a:extLst>
          </p:cNvPr>
          <p:cNvSpPr txBox="1"/>
          <p:nvPr/>
        </p:nvSpPr>
        <p:spPr>
          <a:xfrm>
            <a:off x="8797097" y="6102084"/>
            <a:ext cx="2955358" cy="584775"/>
          </a:xfrm>
          <a:prstGeom prst="rect">
            <a:avLst/>
          </a:prstGeom>
          <a:noFill/>
        </p:spPr>
        <p:txBody>
          <a:bodyPr wrap="square" rtlCol="0">
            <a:spAutoFit/>
          </a:bodyPr>
          <a:lstStyle/>
          <a:p>
            <a:pPr algn="l"/>
            <a:r>
              <a:rPr lang="nl-NL" sz="1600" b="1" dirty="0"/>
              <a:t>Medewerker verslavingszorg</a:t>
            </a:r>
          </a:p>
        </p:txBody>
      </p:sp>
      <p:cxnSp>
        <p:nvCxnSpPr>
          <p:cNvPr id="12" name="Verbindingslijn: gekromd 11">
            <a:extLst>
              <a:ext uri="{FF2B5EF4-FFF2-40B4-BE49-F238E27FC236}">
                <a16:creationId xmlns:a16="http://schemas.microsoft.com/office/drawing/2014/main" id="{A59F595A-B4AC-0CBC-4C67-D9A849135041}"/>
              </a:ext>
            </a:extLst>
          </p:cNvPr>
          <p:cNvCxnSpPr>
            <a:cxnSpLocks/>
          </p:cNvCxnSpPr>
          <p:nvPr/>
        </p:nvCxnSpPr>
        <p:spPr>
          <a:xfrm rot="10800000" flipV="1">
            <a:off x="5153097" y="2037131"/>
            <a:ext cx="708345" cy="949427"/>
          </a:xfrm>
          <a:prstGeom prst="curvedConnector2">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7" name="Tekstvak 16">
            <a:extLst>
              <a:ext uri="{FF2B5EF4-FFF2-40B4-BE49-F238E27FC236}">
                <a16:creationId xmlns:a16="http://schemas.microsoft.com/office/drawing/2014/main" id="{1CF2CB7A-5A4E-59A5-F175-D7DA4E8A35F1}"/>
              </a:ext>
            </a:extLst>
          </p:cNvPr>
          <p:cNvSpPr txBox="1"/>
          <p:nvPr/>
        </p:nvSpPr>
        <p:spPr>
          <a:xfrm>
            <a:off x="4872402" y="1795727"/>
            <a:ext cx="696861" cy="584775"/>
          </a:xfrm>
          <a:prstGeom prst="rect">
            <a:avLst/>
          </a:prstGeom>
          <a:noFill/>
        </p:spPr>
        <p:txBody>
          <a:bodyPr wrap="square" rtlCol="0">
            <a:spAutoFit/>
          </a:bodyPr>
          <a:lstStyle/>
          <a:p>
            <a:pPr algn="l"/>
            <a:r>
              <a:rPr lang="nl-NL" sz="3200" b="1" dirty="0"/>
              <a:t>3</a:t>
            </a:r>
          </a:p>
        </p:txBody>
      </p:sp>
      <p:cxnSp>
        <p:nvCxnSpPr>
          <p:cNvPr id="18" name="Verbindingslijn: gekromd 17">
            <a:extLst>
              <a:ext uri="{FF2B5EF4-FFF2-40B4-BE49-F238E27FC236}">
                <a16:creationId xmlns:a16="http://schemas.microsoft.com/office/drawing/2014/main" id="{E51A43FB-8907-A957-25EA-3C2A8CB787EF}"/>
              </a:ext>
            </a:extLst>
          </p:cNvPr>
          <p:cNvCxnSpPr>
            <a:cxnSpLocks/>
          </p:cNvCxnSpPr>
          <p:nvPr/>
        </p:nvCxnSpPr>
        <p:spPr>
          <a:xfrm rot="16200000" flipV="1">
            <a:off x="7610887" y="4086485"/>
            <a:ext cx="1158501" cy="960301"/>
          </a:xfrm>
          <a:prstGeom prst="curvedConnector3">
            <a:avLst>
              <a:gd name="adj1" fmla="val 50000"/>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9" name="Tekstvak 18">
            <a:extLst>
              <a:ext uri="{FF2B5EF4-FFF2-40B4-BE49-F238E27FC236}">
                <a16:creationId xmlns:a16="http://schemas.microsoft.com/office/drawing/2014/main" id="{52417E6C-3CFB-D6F9-BFCF-C7C4C3C7AE56}"/>
              </a:ext>
            </a:extLst>
          </p:cNvPr>
          <p:cNvSpPr txBox="1"/>
          <p:nvPr/>
        </p:nvSpPr>
        <p:spPr>
          <a:xfrm>
            <a:off x="7750335" y="4714295"/>
            <a:ext cx="696861" cy="584775"/>
          </a:xfrm>
          <a:prstGeom prst="rect">
            <a:avLst/>
          </a:prstGeom>
          <a:noFill/>
        </p:spPr>
        <p:txBody>
          <a:bodyPr wrap="square" rtlCol="0">
            <a:spAutoFit/>
          </a:bodyPr>
          <a:lstStyle/>
          <a:p>
            <a:pPr algn="l"/>
            <a:r>
              <a:rPr lang="nl-NL" sz="3200" b="1" dirty="0"/>
              <a:t>4</a:t>
            </a:r>
          </a:p>
        </p:txBody>
      </p:sp>
    </p:spTree>
    <p:extLst>
      <p:ext uri="{BB962C8B-B14F-4D97-AF65-F5344CB8AC3E}">
        <p14:creationId xmlns:p14="http://schemas.microsoft.com/office/powerpoint/2010/main" val="206384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p:bldP spid="17" grpId="0"/>
      <p:bldP spid="19" grpId="0"/>
    </p:bldLst>
  </p:timing>
</p:sld>
</file>

<file path=ppt/theme/theme1.xml><?xml version="1.0" encoding="utf-8"?>
<a:theme xmlns:a="http://schemas.openxmlformats.org/drawingml/2006/main" name="Kantoorthema">
  <a:themeElements>
    <a:clrScheme name="CHE 2025">
      <a:dk1>
        <a:srgbClr val="000000"/>
      </a:dk1>
      <a:lt1>
        <a:srgbClr val="FFFFFF"/>
      </a:lt1>
      <a:dk2>
        <a:srgbClr val="1A315F"/>
      </a:dk2>
      <a:lt2>
        <a:srgbClr val="E7E6E6"/>
      </a:lt2>
      <a:accent1>
        <a:srgbClr val="F25E00"/>
      </a:accent1>
      <a:accent2>
        <a:srgbClr val="3C89BE"/>
      </a:accent2>
      <a:accent3>
        <a:srgbClr val="00954F"/>
      </a:accent3>
      <a:accent4>
        <a:srgbClr val="60C399"/>
      </a:accent4>
      <a:accent5>
        <a:srgbClr val="1A315F"/>
      </a:accent5>
      <a:accent6>
        <a:srgbClr val="AA334D"/>
      </a:accent6>
      <a:hlink>
        <a:srgbClr val="AA334D"/>
      </a:hlink>
      <a:folHlink>
        <a:srgbClr val="60C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241219_PowerPointPresentatie_Corporate_Extended" id="{E40FAF63-7CE6-024A-A830-871086CA0071}" vid="{7318F93E-FA8E-5C49-B718-0BE1F3B3E39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41219_PowerPointPresentatie_Corporate_Extended" id="{E40FAF63-7CE6-024A-A830-871086CA0071}" vid="{38D670D9-2C29-4445-A5EC-7A7A0A33A423}"/>
    </a:ext>
  </a:extLst>
</a:theme>
</file>

<file path=ppt/theme/theme3.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41219_PowerPointPresentatie_Corporate_Extended" id="{E40FAF63-7CE6-024A-A830-871086CA0071}" vid="{BDB9920F-6FFE-F049-9865-B9D5632F1C85}"/>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C56D999080944795566513CC75ABE8" ma:contentTypeVersion="3" ma:contentTypeDescription="Een nieuw document maken." ma:contentTypeScope="" ma:versionID="eea3b68b035e3bbc2b1e6bc311b05892">
  <xsd:schema xmlns:xsd="http://www.w3.org/2001/XMLSchema" xmlns:xs="http://www.w3.org/2001/XMLSchema" xmlns:p="http://schemas.microsoft.com/office/2006/metadata/properties" xmlns:ns2="3eb7e569-df79-4bde-a893-7ad4cc0c5655" targetNamespace="http://schemas.microsoft.com/office/2006/metadata/properties" ma:root="true" ma:fieldsID="98bcab83b9b685e7aff9f9ebdbae83e3" ns2:_="">
    <xsd:import namespace="3eb7e569-df79-4bde-a893-7ad4cc0c5655"/>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b7e569-df79-4bde-a893-7ad4cc0c5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3828FF-3BEB-43F5-8AC4-4C97BBBECE84}">
  <ds:schemaRefs>
    <ds:schemaRef ds:uri="http://schemas.microsoft.com/sharepoint/v3/contenttype/forms"/>
  </ds:schemaRefs>
</ds:datastoreItem>
</file>

<file path=customXml/itemProps2.xml><?xml version="1.0" encoding="utf-8"?>
<ds:datastoreItem xmlns:ds="http://schemas.openxmlformats.org/officeDocument/2006/customXml" ds:itemID="{5EF0CF80-36D6-49AD-9D99-81201859B098}">
  <ds:schemaRefs>
    <ds:schemaRef ds:uri="3eb7e569-df79-4bde-a893-7ad4cc0c5655"/>
    <ds:schemaRef ds:uri="http://schemas.microsoft.com/office/2006/documentManagement/types"/>
    <ds:schemaRef ds:uri="http://schemas.microsoft.com/office/infopath/2007/PartnerControls"/>
    <ds:schemaRef ds:uri="http://purl.org/dc/elements/1.1/"/>
    <ds:schemaRef ds:uri="http://purl.org/dc/dcmitype/"/>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48F150-46CA-4F5C-8281-63DE5256EC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b7e569-df79-4bde-a893-7ad4cc0c56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CHE_Presentatie_Extra</Template>
  <TotalTime>390</TotalTime>
  <Words>2129</Words>
  <Application>Microsoft Office PowerPoint</Application>
  <PresentationFormat>Breedbeeld</PresentationFormat>
  <Paragraphs>217</Paragraphs>
  <Slides>22</Slides>
  <Notes>19</Notes>
  <HiddenSlides>0</HiddenSlides>
  <MMClips>0</MMClips>
  <ScaleCrop>false</ScaleCrop>
  <HeadingPairs>
    <vt:vector size="4" baseType="variant">
      <vt:variant>
        <vt:lpstr>Thema</vt:lpstr>
      </vt:variant>
      <vt:variant>
        <vt:i4>3</vt:i4>
      </vt:variant>
      <vt:variant>
        <vt:lpstr>Diatitels</vt:lpstr>
      </vt:variant>
      <vt:variant>
        <vt:i4>22</vt:i4>
      </vt:variant>
    </vt:vector>
  </HeadingPairs>
  <TitlesOfParts>
    <vt:vector size="25" baseType="lpstr">
      <vt:lpstr>Kantoorthema</vt:lpstr>
      <vt:lpstr>Custom Design</vt:lpstr>
      <vt:lpstr>Aangepast ontwerp</vt:lpstr>
      <vt:lpstr>Docenteninstructie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Tjeerd den Hartog</dc:creator>
  <cp:lastModifiedBy>Tjeerd den Hartog</cp:lastModifiedBy>
  <cp:revision>2</cp:revision>
  <cp:lastPrinted>2024-12-13T10:30:19Z</cp:lastPrinted>
  <dcterms:created xsi:type="dcterms:W3CDTF">2025-10-08T06:55:34Z</dcterms:created>
  <dcterms:modified xsi:type="dcterms:W3CDTF">2025-11-18T12:18:43Z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0x010100E0C56D999080944795566513CC75ABE8</vt:lpwstr>
  </property>
  <property fmtid="{D5CDD505-2E9C-101B-9397-08002B2CF9AE}" pid="3" name="MediaServiceImageTags">
    <vt:lpwstr/>
  </property>
</Properties>
</file>